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76"/>
  </p:notesMasterIdLst>
  <p:sldIdLst>
    <p:sldId id="256" r:id="rId2"/>
    <p:sldId id="257" r:id="rId3"/>
    <p:sldId id="321" r:id="rId4"/>
    <p:sldId id="258" r:id="rId5"/>
    <p:sldId id="266" r:id="rId6"/>
    <p:sldId id="259" r:id="rId7"/>
    <p:sldId id="331" r:id="rId8"/>
    <p:sldId id="332" r:id="rId9"/>
    <p:sldId id="333" r:id="rId10"/>
    <p:sldId id="335" r:id="rId11"/>
    <p:sldId id="339" r:id="rId12"/>
    <p:sldId id="341" r:id="rId13"/>
    <p:sldId id="343" r:id="rId14"/>
    <p:sldId id="342" r:id="rId15"/>
    <p:sldId id="344" r:id="rId16"/>
    <p:sldId id="352" r:id="rId17"/>
    <p:sldId id="267" r:id="rId18"/>
    <p:sldId id="354" r:id="rId19"/>
    <p:sldId id="366" r:id="rId20"/>
    <p:sldId id="355" r:id="rId21"/>
    <p:sldId id="364" r:id="rId22"/>
    <p:sldId id="367" r:id="rId23"/>
    <p:sldId id="365" r:id="rId24"/>
    <p:sldId id="368" r:id="rId25"/>
    <p:sldId id="369" r:id="rId26"/>
    <p:sldId id="370" r:id="rId27"/>
    <p:sldId id="371" r:id="rId28"/>
    <p:sldId id="372" r:id="rId29"/>
    <p:sldId id="373" r:id="rId30"/>
    <p:sldId id="374" r:id="rId31"/>
    <p:sldId id="375" r:id="rId32"/>
    <p:sldId id="376" r:id="rId33"/>
    <p:sldId id="377" r:id="rId34"/>
    <p:sldId id="378" r:id="rId35"/>
    <p:sldId id="269" r:id="rId36"/>
    <p:sldId id="271" r:id="rId37"/>
    <p:sldId id="399" r:id="rId38"/>
    <p:sldId id="404" r:id="rId39"/>
    <p:sldId id="402" r:id="rId40"/>
    <p:sldId id="403" r:id="rId41"/>
    <p:sldId id="405" r:id="rId42"/>
    <p:sldId id="400" r:id="rId43"/>
    <p:sldId id="379" r:id="rId44"/>
    <p:sldId id="392" r:id="rId45"/>
    <p:sldId id="270" r:id="rId46"/>
    <p:sldId id="261" r:id="rId47"/>
    <p:sldId id="395" r:id="rId48"/>
    <p:sldId id="272" r:id="rId49"/>
    <p:sldId id="293" r:id="rId50"/>
    <p:sldId id="406" r:id="rId51"/>
    <p:sldId id="407" r:id="rId52"/>
    <p:sldId id="408" r:id="rId53"/>
    <p:sldId id="348" r:id="rId54"/>
    <p:sldId id="351" r:id="rId55"/>
    <p:sldId id="340" r:id="rId56"/>
    <p:sldId id="327" r:id="rId57"/>
    <p:sldId id="326" r:id="rId58"/>
    <p:sldId id="328" r:id="rId59"/>
    <p:sldId id="329" r:id="rId60"/>
    <p:sldId id="357" r:id="rId61"/>
    <p:sldId id="359" r:id="rId62"/>
    <p:sldId id="360" r:id="rId63"/>
    <p:sldId id="361" r:id="rId64"/>
    <p:sldId id="362" r:id="rId65"/>
    <p:sldId id="386" r:id="rId66"/>
    <p:sldId id="387" r:id="rId67"/>
    <p:sldId id="388" r:id="rId68"/>
    <p:sldId id="385" r:id="rId69"/>
    <p:sldId id="383" r:id="rId70"/>
    <p:sldId id="390" r:id="rId71"/>
    <p:sldId id="384" r:id="rId72"/>
    <p:sldId id="391" r:id="rId73"/>
    <p:sldId id="394" r:id="rId74"/>
    <p:sldId id="363" r:id="rId75"/>
  </p:sldIdLst>
  <p:sldSz cx="12192000" cy="6858000"/>
  <p:notesSz cx="12192000" cy="6858000"/>
  <p:defaultTextStyle>
    <a:defPPr>
      <a:defRPr lang="fr-FR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9" d="100"/>
          <a:sy n="59" d="100"/>
        </p:scale>
        <p:origin x="1512" y="403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1T14:42:09.96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1178 123 24575,'-498'0'0,"570"0"0,428 17 0,28-4 0,-336-15 0,-78 4 0,125-5 0,-234 2 0,0 0 0,0 0 0,0 0 0,0-1 0,0 0 0,0 0 0,6-4 0,-10 5 0,-1 1 0,1 0 0,0-1 0,-1 1 0,1-1 0,0 1 0,-1-1 0,1 0 0,-1 1 0,1-1 0,-1 0 0,1 1 0,-1-1 0,1 0 0,-1 1 0,0-1 0,1 0 0,-1 0 0,0 0 0,1-1 0,-2 1 0,1 0 0,0 0 0,-1 1 0,1-1 0,-1 0 0,1 0 0,-1 0 0,0 1 0,1-1 0,-1 0 0,0 0 0,0 1 0,1-1 0,-1 1 0,0-1 0,0 1 0,0-1 0,0 1 0,1-1 0,-1 1 0,0 0 0,0-1 0,-1 1 0,-17-5 0,1 2 0,-1 0 0,1 0 0,-1 2 0,0 0 0,0 2 0,-19 2 0,-13-1 0,-1048 0 0,609-3 0,441 4 0,1 2 0,-70 17 0,103-20 0,-45 15 0,-21 4 0,74-20 0,0 0 0,1 0 0,-1-1 0,0 0 0,1 0 0,-1-1 0,0 0 0,1 0 0,-12-3 0,11-1 0,0 1 0,1-1 0,-1 0 0,1 0 0,0 0 0,0-1 0,1 0 0,0-1 0,0 1 0,-8-14 0,-1 0 0,11 17 0,1 1 0,0-1 0,1 0 0,-1 0 0,0 0 0,1 0 0,0 0 0,-1 0 0,0-7 0,2 9 0,0 0 0,0 0 0,0 0 0,0 0 0,1 0 0,-1 0 0,0 0 0,1 0 0,-1 0 0,1 0 0,-1 0 0,1 0 0,-1 1 0,1-1 0,-1 0 0,1 0 0,0 0 0,0 1 0,-1-1 0,1 1 0,0-1 0,0 0 0,0 1 0,0-1 0,-1 1 0,1 0 0,0-1 0,0 1 0,0 0 0,0-1 0,0 1 0,0 0 0,0 0 0,0 0 0,0 0 0,1 0 0,41-4 0,-1 1 0,0 3 0,43 4 0,11 0 0,474-3 0,-537-1 0,44 6 0,-67-4 0,1-1 0,-1 2 0,-1-1 0,1 1 0,0 1 0,-1-1 0,1 2 0,13 8 0,-19-9 0,0 0 0,0 0 0,-1 0 0,1 0 0,-1 1 0,0-1 0,0 1 0,-1 0 0,1 0 0,-1 0 0,0 0 0,-1 0 0,1 1 0,-1-1 0,0 0 0,-1 1 0,1 10 0,0 9 0,-2 0 0,-5 37 0,5-59 0,-1 7 0,0-1 0,-1 1 0,0-1 0,-1 0 0,0 0 0,0 0 0,-1-1 0,0 1 0,-1-1 0,0 0 0,0-1 0,0 1 0,-1-1 0,0-1 0,-15 11 0,-12 7 0,0-1 0,-55 25 0,48-26 0,6-5 0,-42 14 0,-17 8 0,60-22 0,-1-2 0,-55 16 0,71-26 0,0-1 0,0-1 0,-1 0 0,1-2 0,-1 0 0,-31-3 0,45 1 0,1 0 0,-1-1 0,1 1 0,-1-1 0,1 0 0,0 0 0,0-1 0,0 1 0,0-1 0,0 0 0,1-1 0,-1 1 0,1-1 0,0 0 0,0 0 0,0 0 0,1-1 0,-1 1 0,1-1 0,-4-7 0,4 7 0,0-1 0,1 0 0,0-1 0,0 1 0,0 0 0,1 0 0,-1-1 0,2 1 0,-1-1 0,1 0 0,0 1 0,0-1 0,0 1 0,1-1 0,0 1 0,1 0 0,2-9 0,-2 11 0,0 0 0,0 0 0,1 0 0,-1 1 0,1-1 0,-1 1 0,1-1 0,0 1 0,1 0 0,-1 0 0,0 1 0,1-1 0,0 1 0,-1 0 0,1 0 0,0 0 0,0 0 0,0 0 0,7-1 0,0 1 0,0-1 0,0 2 0,0-1 0,0 2 0,0-1 0,18 3 0,-26-2 0,-1 1 0,0-1 0,1 1 0,-1-1 0,0 1 0,0 0 0,0 0 0,1 0 0,-1 0 0,0 0 0,0 1 0,0-1 0,-1 0 0,1 1 0,0 0 0,0-1 0,-1 1 0,1 0 0,-1 0 0,0 0 0,1 0 0,-1 0 0,0 0 0,0 0 0,0 0 0,-1 1 0,1-1 0,0 0 0,-1 1 0,1-1 0,-1 0 0,0 5 0,0-2 0,0 0 0,0 0 0,-1 0 0,1 1 0,-1-1 0,0 0 0,-1 0 0,1 0 0,-1 0 0,0-1 0,0 1 0,-1 0 0,1-1 0,-5 6 0,3-5 0,3-4 0,-1 0 0,1 1 0,0-1 0,0 1 0,0-1 0,0 0 0,0 1 0,0 0 0,0-1 0,0 1 0,1 0 0,-2 2 0,3-3 0,0 0 0,-1 0 0,1 0 0,0 0 0,0 0 0,0-1 0,0 1 0,0 0 0,-1-1 0,1 1 0,0 0 0,1-1 0,-1 1 0,0-1 0,0 0 0,0 1 0,0-1 0,0 0 0,0 0 0,0 1 0,1-1 0,-1 0 0,0 0 0,0 0 0,2-1 0,42 5 0,65-4 0,-71-2 0,0 3 0,68 8 0,-91-4 171,-20-1 0,-26 1-1878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1T14:05:43.14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1T14:05:43.14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1T14:05:43.14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1T14:05:43.14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1T14:05:43.14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1T14:05:43.14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E99BCB-A5E5-4470-A8ED-269E58D74D88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A88655-6855-481C-8E6E-D417D86D0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94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88655-6855-481C-8E6E-D417D86D0AA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896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e de tit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fr-FR"/>
              <a:t>Modifiez le style des sous-titres du masque</a:t>
            </a:r>
            <a:endParaRPr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>
          <a:xfrm>
            <a:off x="11012557" y="6419498"/>
            <a:ext cx="1019136" cy="438502"/>
          </a:xfrm>
        </p:spPr>
        <p:txBody>
          <a:bodyPr/>
          <a:lstStyle/>
          <a:p>
            <a:pPr>
              <a:defRPr/>
            </a:pPr>
            <a:fld id="{A91D6902-461B-0740-9872-CBE2385BB7C3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V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0" y="1"/>
            <a:ext cx="12192000" cy="62564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>
              <a:highlight>
                <a:srgbClr val="00FFFF"/>
              </a:highlight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>
          <a:xfrm>
            <a:off x="11241023" y="6419498"/>
            <a:ext cx="790669" cy="365125"/>
          </a:xfrm>
        </p:spPr>
        <p:txBody>
          <a:bodyPr/>
          <a:lstStyle/>
          <a:p>
            <a:pPr>
              <a:defRPr/>
            </a:pPr>
            <a:fld id="{A91D6902-461B-0740-9872-CBE2385BB7C3}" type="slidenum">
              <a:rPr lang="fr-FR"/>
              <a:t>‹#›</a:t>
            </a:fld>
            <a:endParaRPr lang="fr-FR"/>
          </a:p>
        </p:txBody>
      </p:sp>
      <p:sp>
        <p:nvSpPr>
          <p:cNvPr id="5" name="Espace réservé du titre 1"/>
          <p:cNvSpPr>
            <a:spLocks noGrp="1"/>
          </p:cNvSpPr>
          <p:nvPr>
            <p:ph type="title" hasCustomPrompt="1"/>
          </p:nvPr>
        </p:nvSpPr>
        <p:spPr bwMode="auto">
          <a:xfrm>
            <a:off x="380825" y="41621"/>
            <a:ext cx="10671032" cy="54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600"/>
            </a:lvl1pPr>
          </a:lstStyle>
          <a:p>
            <a:pPr>
              <a:defRPr/>
            </a:pPr>
            <a:r>
              <a:rPr lang="fr-FR" dirty="0"/>
              <a:t>Modifiez le style du titre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auto">
          <a:xfrm>
            <a:off x="9288493" y="641949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A91D6902-461B-0740-9872-CBE2385BB7C3}" type="slidenum">
              <a:rPr lang="fr-FR"/>
              <a:t>‹#›</a:t>
            </a:fld>
            <a:endParaRPr lang="fr-FR"/>
          </a:p>
        </p:txBody>
      </p:sp>
      <p:cxnSp>
        <p:nvCxnSpPr>
          <p:cNvPr id="18" name="Connecteur droit 17"/>
          <p:cNvCxnSpPr>
            <a:cxnSpLocks/>
          </p:cNvCxnSpPr>
          <p:nvPr userDrawn="1"/>
        </p:nvCxnSpPr>
        <p:spPr bwMode="auto">
          <a:xfrm>
            <a:off x="107504" y="6362395"/>
            <a:ext cx="117688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222EA43-454C-BFE1-BAB1-51634C100D05}"/>
              </a:ext>
            </a:extLst>
          </p:cNvPr>
          <p:cNvSpPr txBox="1"/>
          <p:nvPr userDrawn="1"/>
        </p:nvSpPr>
        <p:spPr bwMode="auto">
          <a:xfrm>
            <a:off x="657552" y="6366490"/>
            <a:ext cx="108768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1400" b="0" strike="noStrike" spc="-1" dirty="0">
                <a:solidFill>
                  <a:srgbClr val="1F4E79"/>
                </a:solidFill>
                <a:latin typeface="Calibri"/>
                <a:ea typeface="DejaVu Sans"/>
              </a:rPr>
              <a:t>3rd IACM Digital Twins in Engineering </a:t>
            </a:r>
            <a:r>
              <a:rPr lang="fr-FR" sz="1400" b="0" strike="noStrike" spc="-1" dirty="0" err="1">
                <a:solidFill>
                  <a:srgbClr val="1F4E79"/>
                </a:solidFill>
                <a:latin typeface="Calibri"/>
                <a:ea typeface="DejaVu Sans"/>
              </a:rPr>
              <a:t>Conference</a:t>
            </a:r>
            <a:r>
              <a:rPr lang="fr-FR" sz="1400" b="0" strike="noStrike" spc="-1" dirty="0">
                <a:solidFill>
                  <a:srgbClr val="1F4E79"/>
                </a:solidFill>
                <a:latin typeface="Calibri"/>
                <a:ea typeface="DejaVu Sans"/>
              </a:rPr>
              <a:t> (DTE 2025) &amp; 1st ECCOMAS </a:t>
            </a:r>
            <a:r>
              <a:rPr lang="fr-FR" sz="1400" b="0" strike="noStrike" spc="-1" dirty="0" err="1">
                <a:solidFill>
                  <a:srgbClr val="1F4E79"/>
                </a:solidFill>
                <a:latin typeface="Calibri"/>
                <a:ea typeface="DejaVu Sans"/>
              </a:rPr>
              <a:t>Artificial</a:t>
            </a:r>
            <a:r>
              <a:rPr lang="fr-FR" sz="1400" b="0" strike="noStrike" spc="-1" dirty="0">
                <a:solidFill>
                  <a:srgbClr val="1F4E79"/>
                </a:solidFill>
                <a:latin typeface="Calibri"/>
                <a:ea typeface="DejaVu Sans"/>
              </a:rPr>
              <a:t> Intelligence and </a:t>
            </a:r>
            <a:r>
              <a:rPr lang="fr-FR" sz="1400" b="0" strike="noStrike" spc="-1" dirty="0" err="1">
                <a:solidFill>
                  <a:srgbClr val="1F4E79"/>
                </a:solidFill>
                <a:latin typeface="Calibri"/>
                <a:ea typeface="DejaVu Sans"/>
              </a:rPr>
              <a:t>Computational</a:t>
            </a:r>
            <a:r>
              <a:rPr lang="fr-FR" sz="1400" b="0" strike="noStrike" spc="-1" dirty="0">
                <a:solidFill>
                  <a:srgbClr val="1F4E79"/>
                </a:solidFill>
                <a:latin typeface="Calibri"/>
                <a:ea typeface="DejaVu Sans"/>
              </a:rPr>
              <a:t> Methods in </a:t>
            </a:r>
            <a:r>
              <a:rPr lang="fr-FR" sz="1400" b="0" strike="noStrike" spc="-1" dirty="0" err="1">
                <a:solidFill>
                  <a:srgbClr val="1F4E79"/>
                </a:solidFill>
                <a:latin typeface="Calibri"/>
                <a:ea typeface="DejaVu Sans"/>
              </a:rPr>
              <a:t>Applied</a:t>
            </a:r>
            <a:r>
              <a:rPr lang="fr-FR" sz="1400" b="0" strike="noStrike" spc="-1" dirty="0">
                <a:solidFill>
                  <a:srgbClr val="1F4E79"/>
                </a:solidFill>
                <a:latin typeface="Calibri"/>
                <a:ea typeface="DejaVu Sans"/>
              </a:rPr>
              <a:t> Science (AICOMAS 2025)</a:t>
            </a:r>
            <a:endParaRPr lang="en-US" sz="1400" b="0" strike="noStrike" spc="-1" dirty="0">
              <a:solidFill>
                <a:srgbClr val="1F4E79"/>
              </a:solidFill>
              <a:latin typeface="Calibri"/>
              <a:ea typeface="DejaVu Sans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 dirty="0">
              <a:solidFill>
                <a:srgbClr val="1F4E79"/>
              </a:solidFill>
              <a:latin typeface="Arial"/>
            </a:endParaRPr>
          </a:p>
          <a:p>
            <a:endParaRPr lang="en-US" dirty="0">
              <a:solidFill>
                <a:srgbClr val="1F4E79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3.png"/><Relationship Id="rId7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3.png"/><Relationship Id="rId7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3.png"/><Relationship Id="rId7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3.png"/><Relationship Id="rId7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3.png"/><Relationship Id="rId7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3.png"/><Relationship Id="rId7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3.png"/><Relationship Id="rId7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jp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3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5" Type="http://schemas.openxmlformats.org/officeDocument/2006/relationships/image" Target="../media/image55.png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3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5" Type="http://schemas.openxmlformats.org/officeDocument/2006/relationships/image" Target="../media/image55.png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mailto:mehdi.ghrabli1@ens-paris-saclay.fr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67.png"/><Relationship Id="rId4" Type="http://schemas.openxmlformats.org/officeDocument/2006/relationships/image" Target="../media/image7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16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 bwMode="auto">
          <a:xfrm>
            <a:off x="-12598" y="713562"/>
            <a:ext cx="1220459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sz="4800" noProof="0" dirty="0">
                <a:latin typeface="Calibri Light"/>
              </a:rPr>
              <a:t>Combining Machine Learning With Finite Element Simulations For Fast Computation In Power Module Failure Analysis Due to Wire Bond Degradation</a:t>
            </a:r>
            <a:endParaRPr lang="en-GB" noProof="0" dirty="0"/>
          </a:p>
        </p:txBody>
      </p:sp>
      <p:sp>
        <p:nvSpPr>
          <p:cNvPr id="5" name="ZoneTexte 4"/>
          <p:cNvSpPr txBox="1"/>
          <p:nvPr/>
        </p:nvSpPr>
        <p:spPr bwMode="auto">
          <a:xfrm>
            <a:off x="1617058" y="4045464"/>
            <a:ext cx="895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sz="2400" b="1" noProof="0" dirty="0">
                <a:latin typeface="Calibri Light"/>
              </a:rPr>
              <a:t>Mehdi </a:t>
            </a:r>
            <a:r>
              <a:rPr lang="en-GB" sz="2400" b="1" noProof="0" dirty="0" err="1">
                <a:latin typeface="Calibri Light"/>
              </a:rPr>
              <a:t>Ghrabli</a:t>
            </a:r>
            <a:r>
              <a:rPr lang="en-GB" sz="2400" noProof="0" dirty="0">
                <a:latin typeface="Calibri Light"/>
              </a:rPr>
              <a:t>, </a:t>
            </a:r>
            <a:r>
              <a:rPr lang="en-GB" sz="2400" noProof="0" dirty="0" err="1">
                <a:latin typeface="Calibri Light"/>
              </a:rPr>
              <a:t>Mounira</a:t>
            </a:r>
            <a:r>
              <a:rPr lang="en-GB" sz="2400" noProof="0" dirty="0">
                <a:latin typeface="Calibri Light"/>
              </a:rPr>
              <a:t> </a:t>
            </a:r>
            <a:r>
              <a:rPr lang="en-GB" sz="2400" noProof="0" dirty="0" err="1">
                <a:latin typeface="Calibri Light"/>
              </a:rPr>
              <a:t>Bouarroudj</a:t>
            </a:r>
            <a:r>
              <a:rPr lang="en-GB" sz="2400" noProof="0" dirty="0">
                <a:latin typeface="Calibri Light"/>
              </a:rPr>
              <a:t>, Ludovic </a:t>
            </a:r>
            <a:r>
              <a:rPr lang="en-GB" sz="2400" noProof="0" dirty="0" err="1">
                <a:latin typeface="Calibri Light"/>
              </a:rPr>
              <a:t>Chamoin</a:t>
            </a:r>
            <a:r>
              <a:rPr lang="en-GB" sz="2400" noProof="0" dirty="0">
                <a:latin typeface="Calibri Light"/>
              </a:rPr>
              <a:t>, Emanuel Aldea</a:t>
            </a:r>
            <a:endParaRPr lang="en-GB" noProof="0" dirty="0"/>
          </a:p>
        </p:txBody>
      </p:sp>
      <p:sp>
        <p:nvSpPr>
          <p:cNvPr id="6" name="ZoneTexte 5"/>
          <p:cNvSpPr txBox="1"/>
          <p:nvPr/>
        </p:nvSpPr>
        <p:spPr bwMode="auto">
          <a:xfrm>
            <a:off x="-12598" y="4657655"/>
            <a:ext cx="12204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sz="2000" i="1" noProof="0" dirty="0">
                <a:latin typeface="Calibri Light"/>
              </a:rPr>
              <a:t>CNRS, SATIE &amp; LMPS Laboratories</a:t>
            </a:r>
            <a:endParaRPr lang="en-GB" sz="2800" noProof="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Encre 3">
                <a:extLst>
                  <a:ext uri="{FF2B5EF4-FFF2-40B4-BE49-F238E27FC236}">
                    <a16:creationId xmlns:a16="http://schemas.microsoft.com/office/drawing/2014/main" id="{2017A37D-C88B-8BFF-FB2C-65F0BAF677D6}"/>
                  </a:ext>
                </a:extLst>
              </p14:cNvPr>
              <p14:cNvContentPartPr/>
              <p14:nvPr/>
            </p14:nvContentPartPr>
            <p14:xfrm>
              <a:off x="494221" y="3975446"/>
              <a:ext cx="857520" cy="248760"/>
            </p14:xfrm>
          </p:contentPart>
        </mc:Choice>
        <mc:Fallback xmlns="">
          <p:pic>
            <p:nvPicPr>
              <p:cNvPr id="9" name="Encre 3">
                <a:extLst>
                  <a:ext uri="{FF2B5EF4-FFF2-40B4-BE49-F238E27FC236}">
                    <a16:creationId xmlns:a16="http://schemas.microsoft.com/office/drawing/2014/main" id="{2017A37D-C88B-8BFF-FB2C-65F0BAF677D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1221" y="3912446"/>
                <a:ext cx="983160" cy="3744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Image 2" descr="Une image contenant Graphique, cercle, Police, logo&#10;&#10;Description générée automatiquement">
            <a:extLst>
              <a:ext uri="{FF2B5EF4-FFF2-40B4-BE49-F238E27FC236}">
                <a16:creationId xmlns:a16="http://schemas.microsoft.com/office/drawing/2014/main" id="{5CB849E7-0E60-4A1D-B07D-2222AE8BC8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743" y="5343202"/>
            <a:ext cx="779915" cy="779915"/>
          </a:xfrm>
          <a:prstGeom prst="rect">
            <a:avLst/>
          </a:prstGeom>
        </p:spPr>
      </p:pic>
      <p:pic>
        <p:nvPicPr>
          <p:cNvPr id="11" name="Picture 10" descr="A logo with text on it&#10;&#10;Description automatically generated">
            <a:extLst>
              <a:ext uri="{FF2B5EF4-FFF2-40B4-BE49-F238E27FC236}">
                <a16:creationId xmlns:a16="http://schemas.microsoft.com/office/drawing/2014/main" id="{E4774914-B4C2-19E6-159B-A72888632F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634" y="5016481"/>
            <a:ext cx="2847725" cy="1433356"/>
          </a:xfrm>
          <a:prstGeom prst="rect">
            <a:avLst/>
          </a:prstGeom>
        </p:spPr>
      </p:pic>
      <p:pic>
        <p:nvPicPr>
          <p:cNvPr id="12" name="Picture 11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F996807F-D2C2-72F3-3F38-3EBFC2C32D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081" y="5448323"/>
            <a:ext cx="1313039" cy="56967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492FBD4-4B28-2451-3569-C6965BB90BA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" name="Picture 8" descr="A white rectangular object with black specks&#10;&#10;AI-generated content may be incorrect.">
            <a:extLst>
              <a:ext uri="{FF2B5EF4-FFF2-40B4-BE49-F238E27FC236}">
                <a16:creationId xmlns:a16="http://schemas.microsoft.com/office/drawing/2014/main" id="{B7ED4F1A-2440-C34E-08ED-AC4DB4E421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13003" y="3681558"/>
            <a:ext cx="3998732" cy="1327385"/>
          </a:xfrm>
          <a:prstGeom prst="rect">
            <a:avLst/>
          </a:prstGeo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877964D8-E01D-F086-2CEA-A9BEB2C22C22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SIMULATIONS AND DATA GENERATION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DE2CFE8-09D9-1996-59E5-5ED128243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9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79C14B7-EC96-71C7-C593-6B979F285F43}"/>
              </a:ext>
            </a:extLst>
          </p:cNvPr>
          <p:cNvSpPr txBox="1"/>
          <p:nvPr/>
        </p:nvSpPr>
        <p:spPr bwMode="auto">
          <a:xfrm>
            <a:off x="919305" y="817701"/>
            <a:ext cx="6431281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Failure mechanism</a:t>
            </a:r>
          </a:p>
        </p:txBody>
      </p:sp>
      <p:sp>
        <p:nvSpPr>
          <p:cNvPr id="10" name="Block Arc 42">
            <a:extLst>
              <a:ext uri="{FF2B5EF4-FFF2-40B4-BE49-F238E27FC236}">
                <a16:creationId xmlns:a16="http://schemas.microsoft.com/office/drawing/2014/main" id="{4750B3C6-67B6-9202-0146-88E8A083287C}"/>
              </a:ext>
            </a:extLst>
          </p:cNvPr>
          <p:cNvSpPr/>
          <p:nvPr/>
        </p:nvSpPr>
        <p:spPr bwMode="auto">
          <a:xfrm flipH="1">
            <a:off x="11527856" y="49667"/>
            <a:ext cx="503836" cy="492660"/>
          </a:xfrm>
          <a:prstGeom prst="blockArc">
            <a:avLst>
              <a:gd name="adj1" fmla="val 10091776"/>
              <a:gd name="adj2" fmla="val 16331239"/>
              <a:gd name="adj3" fmla="val 8827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Oval 41">
            <a:extLst>
              <a:ext uri="{FF2B5EF4-FFF2-40B4-BE49-F238E27FC236}">
                <a16:creationId xmlns:a16="http://schemas.microsoft.com/office/drawing/2014/main" id="{A6F76730-4B11-59DE-B218-C9E904B7B845}"/>
              </a:ext>
            </a:extLst>
          </p:cNvPr>
          <p:cNvSpPr/>
          <p:nvPr/>
        </p:nvSpPr>
        <p:spPr bwMode="auto">
          <a:xfrm>
            <a:off x="11552016" y="73377"/>
            <a:ext cx="466445" cy="45609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6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74D9B65-7609-8F44-AB51-6181022CDA19}"/>
              </a:ext>
            </a:extLst>
          </p:cNvPr>
          <p:cNvGrpSpPr/>
          <p:nvPr/>
        </p:nvGrpSpPr>
        <p:grpSpPr>
          <a:xfrm>
            <a:off x="7572723" y="2508240"/>
            <a:ext cx="4438650" cy="2253833"/>
            <a:chOff x="7572723" y="2508240"/>
            <a:chExt cx="4438650" cy="2253833"/>
          </a:xfrm>
        </p:grpSpPr>
        <p:sp>
          <p:nvSpPr>
            <p:cNvPr id="12" name="TextShape 3">
              <a:extLst>
                <a:ext uri="{FF2B5EF4-FFF2-40B4-BE49-F238E27FC236}">
                  <a16:creationId xmlns:a16="http://schemas.microsoft.com/office/drawing/2014/main" id="{05F3A99F-A7E6-3B00-DD61-3268E38E6BBB}"/>
                </a:ext>
              </a:extLst>
            </p:cNvPr>
            <p:cNvSpPr/>
            <p:nvPr/>
          </p:nvSpPr>
          <p:spPr bwMode="auto">
            <a:xfrm>
              <a:off x="7572723" y="4320470"/>
              <a:ext cx="4438650" cy="441603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000" b="0" strike="noStrike" spc="-1" noProof="0" dirty="0">
                  <a:solidFill>
                    <a:srgbClr val="000000"/>
                  </a:solidFill>
                  <a:latin typeface="+mj-lt"/>
                  <a:ea typeface="DejaVu Sans"/>
                </a:rPr>
                <a:t>Architecture of a power module</a:t>
              </a:r>
            </a:p>
          </p:txBody>
        </p:sp>
        <p:pic>
          <p:nvPicPr>
            <p:cNvPr id="5" name="Picture 4" descr="A diagram of a structure&#10;&#10;AI-generated content may be incorrect.">
              <a:extLst>
                <a:ext uri="{FF2B5EF4-FFF2-40B4-BE49-F238E27FC236}">
                  <a16:creationId xmlns:a16="http://schemas.microsoft.com/office/drawing/2014/main" id="{D760C87E-6B6E-E121-D407-A5E108AF9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75083" y="2508240"/>
              <a:ext cx="4233931" cy="1869444"/>
            </a:xfrm>
            <a:prstGeom prst="rect">
              <a:avLst/>
            </a:prstGeom>
          </p:spPr>
        </p:pic>
      </p:grpSp>
      <p:sp>
        <p:nvSpPr>
          <p:cNvPr id="3" name="ZoneTexte 9">
            <a:extLst>
              <a:ext uri="{FF2B5EF4-FFF2-40B4-BE49-F238E27FC236}">
                <a16:creationId xmlns:a16="http://schemas.microsoft.com/office/drawing/2014/main" id="{CD60C238-F3FD-F33E-287A-0A511FCC7A94}"/>
              </a:ext>
            </a:extLst>
          </p:cNvPr>
          <p:cNvSpPr txBox="1"/>
          <p:nvPr/>
        </p:nvSpPr>
        <p:spPr bwMode="auto">
          <a:xfrm>
            <a:off x="626327" y="2291998"/>
            <a:ext cx="5784634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Wire lift-off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266CA8D-FD4F-B728-0942-2448900F0DAE}"/>
              </a:ext>
            </a:extLst>
          </p:cNvPr>
          <p:cNvSpPr/>
          <p:nvPr/>
        </p:nvSpPr>
        <p:spPr>
          <a:xfrm>
            <a:off x="9347933" y="3305750"/>
            <a:ext cx="142710" cy="123250"/>
          </a:xfrm>
          <a:prstGeom prst="ellipse">
            <a:avLst/>
          </a:prstGeom>
          <a:solidFill>
            <a:srgbClr val="1F4E7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solidFill>
                <a:srgbClr val="1F4E79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A4B01D1-DFAD-136D-B2D6-6CEFFE61E366}"/>
              </a:ext>
            </a:extLst>
          </p:cNvPr>
          <p:cNvCxnSpPr>
            <a:cxnSpLocks/>
            <a:stCxn id="15" idx="0"/>
          </p:cNvCxnSpPr>
          <p:nvPr/>
        </p:nvCxnSpPr>
        <p:spPr>
          <a:xfrm rot="16200000" flipH="1" flipV="1">
            <a:off x="7084003" y="2205986"/>
            <a:ext cx="1235521" cy="3435048"/>
          </a:xfrm>
          <a:prstGeom prst="bentConnector4">
            <a:avLst>
              <a:gd name="adj1" fmla="val -18502"/>
              <a:gd name="adj2" fmla="val 5103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9">
            <a:extLst>
              <a:ext uri="{FF2B5EF4-FFF2-40B4-BE49-F238E27FC236}">
                <a16:creationId xmlns:a16="http://schemas.microsoft.com/office/drawing/2014/main" id="{43C5B9E6-0ED3-EBF0-2ECE-1A7329527988}"/>
              </a:ext>
            </a:extLst>
          </p:cNvPr>
          <p:cNvSpPr txBox="1"/>
          <p:nvPr/>
        </p:nvSpPr>
        <p:spPr bwMode="auto">
          <a:xfrm>
            <a:off x="1083527" y="5086425"/>
            <a:ext cx="10157496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GB" sz="2400" noProof="0" dirty="0">
                <a:latin typeface="Calibri Light"/>
              </a:rPr>
              <a:t>Module’s </a:t>
            </a:r>
            <a:r>
              <a:rPr lang="en-GB" sz="2400" noProof="0" dirty="0">
                <a:solidFill>
                  <a:srgbClr val="FF0000"/>
                </a:solidFill>
                <a:latin typeface="Calibri Light"/>
              </a:rPr>
              <a:t>state</a:t>
            </a:r>
            <a:r>
              <a:rPr lang="en-GB" sz="2400" noProof="0" dirty="0">
                <a:latin typeface="Calibri Light"/>
              </a:rPr>
              <a:t> : Health indicator (Collector-emitter voltage) </a:t>
            </a:r>
            <a:r>
              <a:rPr lang="en-GB" sz="2400" noProof="0" dirty="0">
                <a:latin typeface="Calibri Light"/>
                <a:sym typeface="Wingdings" panose="05000000000000000000" pitchFamily="2" charset="2"/>
              </a:rPr>
              <a:t> Degradation (remaining </a:t>
            </a:r>
            <a:r>
              <a:rPr lang="en-GB" sz="2400" noProof="0" dirty="0">
                <a:solidFill>
                  <a:srgbClr val="FF0000"/>
                </a:solidFill>
                <a:latin typeface="Calibri Light"/>
                <a:sym typeface="Wingdings" panose="05000000000000000000" pitchFamily="2" charset="2"/>
              </a:rPr>
              <a:t>contact area</a:t>
            </a:r>
            <a:r>
              <a:rPr lang="en-GB" sz="2400" noProof="0" dirty="0">
                <a:latin typeface="Calibri Light"/>
                <a:sym typeface="Wingdings" panose="05000000000000000000" pitchFamily="2" charset="2"/>
              </a:rPr>
              <a:t> due to the crack) </a:t>
            </a:r>
            <a:endParaRPr lang="en-GB" sz="2400" noProof="0" dirty="0"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926910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33161E8-648E-08E9-006B-B76F57ECF7E9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F1A99FED-F627-8718-57E8-5B525370FB90}"/>
              </a:ext>
            </a:extLst>
          </p:cNvPr>
          <p:cNvGrpSpPr/>
          <p:nvPr/>
        </p:nvGrpSpPr>
        <p:grpSpPr>
          <a:xfrm>
            <a:off x="6655759" y="2484120"/>
            <a:ext cx="4542711" cy="3155777"/>
            <a:chOff x="558625" y="2484120"/>
            <a:chExt cx="4542711" cy="315577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0B26645-60CB-7E0C-29D0-8E8DEE958DBD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625" y="2484120"/>
              <a:ext cx="4542711" cy="2616820"/>
            </a:xfrm>
            <a:prstGeom prst="rect">
              <a:avLst/>
            </a:prstGeom>
          </p:spPr>
        </p:pic>
        <p:sp>
          <p:nvSpPr>
            <p:cNvPr id="18" name="TextShape 3">
              <a:extLst>
                <a:ext uri="{FF2B5EF4-FFF2-40B4-BE49-F238E27FC236}">
                  <a16:creationId xmlns:a16="http://schemas.microsoft.com/office/drawing/2014/main" id="{DE684620-5CE5-2BDD-07C6-FE2ABF58DCAE}"/>
                </a:ext>
              </a:extLst>
            </p:cNvPr>
            <p:cNvSpPr/>
            <p:nvPr/>
          </p:nvSpPr>
          <p:spPr bwMode="auto">
            <a:xfrm>
              <a:off x="610655" y="5198294"/>
              <a:ext cx="4438650" cy="441603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000" b="0" strike="noStrike" spc="-1" noProof="0" dirty="0">
                  <a:solidFill>
                    <a:srgbClr val="000000"/>
                  </a:solidFill>
                  <a:latin typeface="+mj-lt"/>
                  <a:ea typeface="DejaVu Sans"/>
                </a:rPr>
                <a:t>Geometric model of the power module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D67977D-E60E-C358-E411-038609DA0E5B}"/>
              </a:ext>
            </a:extLst>
          </p:cNvPr>
          <p:cNvGrpSpPr/>
          <p:nvPr/>
        </p:nvGrpSpPr>
        <p:grpSpPr>
          <a:xfrm>
            <a:off x="941501" y="2484120"/>
            <a:ext cx="4542711" cy="3155777"/>
            <a:chOff x="6655760" y="2484120"/>
            <a:chExt cx="4542711" cy="315577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0142699-A453-176C-44B4-693127D1EDEF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5760" y="2484120"/>
              <a:ext cx="4542711" cy="2616820"/>
            </a:xfrm>
            <a:prstGeom prst="rect">
              <a:avLst/>
            </a:prstGeom>
          </p:spPr>
        </p:pic>
        <p:sp>
          <p:nvSpPr>
            <p:cNvPr id="19" name="TextShape 3">
              <a:extLst>
                <a:ext uri="{FF2B5EF4-FFF2-40B4-BE49-F238E27FC236}">
                  <a16:creationId xmlns:a16="http://schemas.microsoft.com/office/drawing/2014/main" id="{CC045A8A-779C-D96F-232E-A6D06E08EC5B}"/>
                </a:ext>
              </a:extLst>
            </p:cNvPr>
            <p:cNvSpPr/>
            <p:nvPr/>
          </p:nvSpPr>
          <p:spPr bwMode="auto">
            <a:xfrm>
              <a:off x="6707790" y="5198294"/>
              <a:ext cx="4438650" cy="441603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000" b="0" strike="noStrike" spc="-1" noProof="0" dirty="0">
                  <a:solidFill>
                    <a:srgbClr val="000000"/>
                  </a:solidFill>
                  <a:latin typeface="+mj-lt"/>
                  <a:ea typeface="DejaVu Sans"/>
                </a:rPr>
                <a:t>Reduced geometric model of the power module</a:t>
              </a:r>
            </a:p>
          </p:txBody>
        </p:sp>
      </p:grpSp>
      <p:sp>
        <p:nvSpPr>
          <p:cNvPr id="6" name="Titre 5">
            <a:extLst>
              <a:ext uri="{FF2B5EF4-FFF2-40B4-BE49-F238E27FC236}">
                <a16:creationId xmlns:a16="http://schemas.microsoft.com/office/drawing/2014/main" id="{F531FCA8-F1F0-7E93-E9B8-C8F195C746C3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SIMULATIONS AND DATA GENERATION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926020F-D342-10B0-BBB1-AB1502180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10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4BFAEF6-713F-4142-8E69-C49C2CB08CCA}"/>
              </a:ext>
            </a:extLst>
          </p:cNvPr>
          <p:cNvSpPr txBox="1"/>
          <p:nvPr/>
        </p:nvSpPr>
        <p:spPr bwMode="auto">
          <a:xfrm>
            <a:off x="919305" y="817701"/>
            <a:ext cx="6431281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Geometric modelling</a:t>
            </a:r>
          </a:p>
        </p:txBody>
      </p:sp>
      <p:sp>
        <p:nvSpPr>
          <p:cNvPr id="10" name="Block Arc 42">
            <a:extLst>
              <a:ext uri="{FF2B5EF4-FFF2-40B4-BE49-F238E27FC236}">
                <a16:creationId xmlns:a16="http://schemas.microsoft.com/office/drawing/2014/main" id="{1CE4E1F6-DF73-CA98-33CA-2CD67E5C677D}"/>
              </a:ext>
            </a:extLst>
          </p:cNvPr>
          <p:cNvSpPr/>
          <p:nvPr/>
        </p:nvSpPr>
        <p:spPr bwMode="auto">
          <a:xfrm flipH="1">
            <a:off x="11527856" y="49667"/>
            <a:ext cx="503836" cy="492660"/>
          </a:xfrm>
          <a:prstGeom prst="blockArc">
            <a:avLst>
              <a:gd name="adj1" fmla="val 8668623"/>
              <a:gd name="adj2" fmla="val 16331239"/>
              <a:gd name="adj3" fmla="val 8827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Oval 41">
            <a:extLst>
              <a:ext uri="{FF2B5EF4-FFF2-40B4-BE49-F238E27FC236}">
                <a16:creationId xmlns:a16="http://schemas.microsoft.com/office/drawing/2014/main" id="{71DB05AB-AB72-2C62-0A8C-DBC7C9C4D292}"/>
              </a:ext>
            </a:extLst>
          </p:cNvPr>
          <p:cNvSpPr/>
          <p:nvPr/>
        </p:nvSpPr>
        <p:spPr bwMode="auto">
          <a:xfrm>
            <a:off x="11552016" y="73377"/>
            <a:ext cx="466445" cy="45609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6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219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5EAB34AE-52DD-7AFF-FAD4-EEF4BCD98697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2C6A317F-F4AE-49F6-5486-0447D5EC5933}"/>
              </a:ext>
            </a:extLst>
          </p:cNvPr>
          <p:cNvGrpSpPr/>
          <p:nvPr/>
        </p:nvGrpSpPr>
        <p:grpSpPr>
          <a:xfrm>
            <a:off x="941501" y="2484120"/>
            <a:ext cx="4542711" cy="3155777"/>
            <a:chOff x="6655760" y="2484120"/>
            <a:chExt cx="4542711" cy="315577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4662530-6B4E-6FB1-AA89-B9B102379F99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5760" y="2484120"/>
              <a:ext cx="4542711" cy="2616820"/>
            </a:xfrm>
            <a:prstGeom prst="rect">
              <a:avLst/>
            </a:prstGeom>
          </p:spPr>
        </p:pic>
        <p:sp>
          <p:nvSpPr>
            <p:cNvPr id="19" name="TextShape 3">
              <a:extLst>
                <a:ext uri="{FF2B5EF4-FFF2-40B4-BE49-F238E27FC236}">
                  <a16:creationId xmlns:a16="http://schemas.microsoft.com/office/drawing/2014/main" id="{3D9FAA31-771B-4F28-8ECB-1D5A87F7B0FB}"/>
                </a:ext>
              </a:extLst>
            </p:cNvPr>
            <p:cNvSpPr/>
            <p:nvPr/>
          </p:nvSpPr>
          <p:spPr bwMode="auto">
            <a:xfrm>
              <a:off x="6707790" y="5198294"/>
              <a:ext cx="4438650" cy="441603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000" b="0" strike="noStrike" spc="-1" noProof="0" dirty="0">
                  <a:solidFill>
                    <a:srgbClr val="000000"/>
                  </a:solidFill>
                  <a:latin typeface="+mj-lt"/>
                  <a:ea typeface="DejaVu Sans"/>
                </a:rPr>
                <a:t>Reduced geometric model of the power module</a:t>
              </a:r>
            </a:p>
          </p:txBody>
        </p:sp>
      </p:grpSp>
      <p:sp>
        <p:nvSpPr>
          <p:cNvPr id="6" name="Titre 5">
            <a:extLst>
              <a:ext uri="{FF2B5EF4-FFF2-40B4-BE49-F238E27FC236}">
                <a16:creationId xmlns:a16="http://schemas.microsoft.com/office/drawing/2014/main" id="{F81FDD8D-A53D-D1D3-7417-FF2AA2855DFA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SIMULATIONS AND DATA GENERATION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C3DFDDA-8835-3BF5-E829-AABA509E3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11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01B39F5-A292-B11D-466C-2B5057D47654}"/>
              </a:ext>
            </a:extLst>
          </p:cNvPr>
          <p:cNvSpPr txBox="1"/>
          <p:nvPr/>
        </p:nvSpPr>
        <p:spPr bwMode="auto">
          <a:xfrm>
            <a:off x="919305" y="817701"/>
            <a:ext cx="6431281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Thermal loading</a:t>
            </a:r>
          </a:p>
        </p:txBody>
      </p:sp>
      <p:sp>
        <p:nvSpPr>
          <p:cNvPr id="10" name="Block Arc 42">
            <a:extLst>
              <a:ext uri="{FF2B5EF4-FFF2-40B4-BE49-F238E27FC236}">
                <a16:creationId xmlns:a16="http://schemas.microsoft.com/office/drawing/2014/main" id="{E69F6A1C-C844-85C0-C04A-7E490566A2BE}"/>
              </a:ext>
            </a:extLst>
          </p:cNvPr>
          <p:cNvSpPr/>
          <p:nvPr/>
        </p:nvSpPr>
        <p:spPr bwMode="auto">
          <a:xfrm flipH="1">
            <a:off x="11527856" y="49667"/>
            <a:ext cx="503836" cy="492660"/>
          </a:xfrm>
          <a:prstGeom prst="blockArc">
            <a:avLst>
              <a:gd name="adj1" fmla="val 4697154"/>
              <a:gd name="adj2" fmla="val 16331239"/>
              <a:gd name="adj3" fmla="val 8827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Oval 41">
            <a:extLst>
              <a:ext uri="{FF2B5EF4-FFF2-40B4-BE49-F238E27FC236}">
                <a16:creationId xmlns:a16="http://schemas.microsoft.com/office/drawing/2014/main" id="{85EFEE1B-8077-5A48-5281-2A3C971777D4}"/>
              </a:ext>
            </a:extLst>
          </p:cNvPr>
          <p:cNvSpPr/>
          <p:nvPr/>
        </p:nvSpPr>
        <p:spPr bwMode="auto">
          <a:xfrm>
            <a:off x="11552016" y="73377"/>
            <a:ext cx="466445" cy="45609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6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2FE5636-AF80-2639-896C-8A201B83B886}"/>
              </a:ext>
            </a:extLst>
          </p:cNvPr>
          <p:cNvSpPr/>
          <p:nvPr/>
        </p:nvSpPr>
        <p:spPr bwMode="auto">
          <a:xfrm>
            <a:off x="3438143" y="4103426"/>
            <a:ext cx="182880" cy="182880"/>
          </a:xfrm>
          <a:prstGeom prst="ellipse">
            <a:avLst/>
          </a:prstGeom>
          <a:solidFill>
            <a:srgbClr val="1F4E7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ZoneTexte 9">
            <a:extLst>
              <a:ext uri="{FF2B5EF4-FFF2-40B4-BE49-F238E27FC236}">
                <a16:creationId xmlns:a16="http://schemas.microsoft.com/office/drawing/2014/main" id="{57DA962C-D91A-6B17-F190-F8A3D135262A}"/>
              </a:ext>
            </a:extLst>
          </p:cNvPr>
          <p:cNvSpPr txBox="1"/>
          <p:nvPr/>
        </p:nvSpPr>
        <p:spPr bwMode="auto">
          <a:xfrm>
            <a:off x="6117667" y="2254731"/>
            <a:ext cx="5784634" cy="146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Current injection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endParaRPr lang="en-GB" sz="2400" noProof="0" dirty="0">
              <a:latin typeface="Calibri Light"/>
            </a:endParaRP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55329B21-EEC6-D616-BA5E-24C4C2FC77BD}"/>
              </a:ext>
            </a:extLst>
          </p:cNvPr>
          <p:cNvCxnSpPr>
            <a:cxnSpLocks/>
            <a:stCxn id="5" idx="4"/>
          </p:cNvCxnSpPr>
          <p:nvPr/>
        </p:nvCxnSpPr>
        <p:spPr>
          <a:xfrm rot="16200000" flipH="1">
            <a:off x="4952860" y="2863029"/>
            <a:ext cx="1451128" cy="42976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A668964-1728-ABF4-8560-F75BBAF44111}"/>
              </a:ext>
            </a:extLst>
          </p:cNvPr>
          <p:cNvCxnSpPr>
            <a:cxnSpLocks/>
          </p:cNvCxnSpPr>
          <p:nvPr/>
        </p:nvCxnSpPr>
        <p:spPr>
          <a:xfrm flipV="1">
            <a:off x="7839459" y="3119243"/>
            <a:ext cx="0" cy="2618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939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8AA68881-8829-B93D-715A-DB7A36CD929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2550251D-5CA9-27B8-8691-4E9AE7DE6342}"/>
              </a:ext>
            </a:extLst>
          </p:cNvPr>
          <p:cNvGrpSpPr/>
          <p:nvPr/>
        </p:nvGrpSpPr>
        <p:grpSpPr>
          <a:xfrm>
            <a:off x="941501" y="2484120"/>
            <a:ext cx="4542711" cy="3155777"/>
            <a:chOff x="6655760" y="2484120"/>
            <a:chExt cx="4542711" cy="315577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66F3274-8EDE-47DF-C238-0056CA6286FA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5760" y="2484120"/>
              <a:ext cx="4542711" cy="2616820"/>
            </a:xfrm>
            <a:prstGeom prst="rect">
              <a:avLst/>
            </a:prstGeom>
          </p:spPr>
        </p:pic>
        <p:sp>
          <p:nvSpPr>
            <p:cNvPr id="19" name="TextShape 3">
              <a:extLst>
                <a:ext uri="{FF2B5EF4-FFF2-40B4-BE49-F238E27FC236}">
                  <a16:creationId xmlns:a16="http://schemas.microsoft.com/office/drawing/2014/main" id="{22C9D3B1-B9D6-1AFC-AF51-86202E053995}"/>
                </a:ext>
              </a:extLst>
            </p:cNvPr>
            <p:cNvSpPr/>
            <p:nvPr/>
          </p:nvSpPr>
          <p:spPr bwMode="auto">
            <a:xfrm>
              <a:off x="6707790" y="5198294"/>
              <a:ext cx="4438650" cy="441603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000" b="0" strike="noStrike" spc="-1" noProof="0" dirty="0">
                  <a:solidFill>
                    <a:srgbClr val="000000"/>
                  </a:solidFill>
                  <a:latin typeface="+mj-lt"/>
                  <a:ea typeface="DejaVu Sans"/>
                </a:rPr>
                <a:t>Reduced geometric model of the power module</a:t>
              </a:r>
            </a:p>
          </p:txBody>
        </p:sp>
      </p:grpSp>
      <p:sp>
        <p:nvSpPr>
          <p:cNvPr id="6" name="Titre 5">
            <a:extLst>
              <a:ext uri="{FF2B5EF4-FFF2-40B4-BE49-F238E27FC236}">
                <a16:creationId xmlns:a16="http://schemas.microsoft.com/office/drawing/2014/main" id="{298407CD-5D80-7A67-6F3E-0F2659B6D9CF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SIMULATIONS AND DATA GENERATION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DAAB5A6-737E-4460-A1CC-5332FFF41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12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FE6190E-AF19-2717-B814-A22EF1E47152}"/>
              </a:ext>
            </a:extLst>
          </p:cNvPr>
          <p:cNvSpPr txBox="1"/>
          <p:nvPr/>
        </p:nvSpPr>
        <p:spPr bwMode="auto">
          <a:xfrm>
            <a:off x="919305" y="817701"/>
            <a:ext cx="6431281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Thermal loading</a:t>
            </a:r>
          </a:p>
        </p:txBody>
      </p:sp>
      <p:sp>
        <p:nvSpPr>
          <p:cNvPr id="10" name="Block Arc 42">
            <a:extLst>
              <a:ext uri="{FF2B5EF4-FFF2-40B4-BE49-F238E27FC236}">
                <a16:creationId xmlns:a16="http://schemas.microsoft.com/office/drawing/2014/main" id="{94DC35A9-623F-15FA-A923-B4DF9B1A3CD4}"/>
              </a:ext>
            </a:extLst>
          </p:cNvPr>
          <p:cNvSpPr/>
          <p:nvPr/>
        </p:nvSpPr>
        <p:spPr bwMode="auto">
          <a:xfrm flipH="1">
            <a:off x="11527856" y="49667"/>
            <a:ext cx="503836" cy="492660"/>
          </a:xfrm>
          <a:prstGeom prst="blockArc">
            <a:avLst>
              <a:gd name="adj1" fmla="val 2685126"/>
              <a:gd name="adj2" fmla="val 16331239"/>
              <a:gd name="adj3" fmla="val 8827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Oval 41">
            <a:extLst>
              <a:ext uri="{FF2B5EF4-FFF2-40B4-BE49-F238E27FC236}">
                <a16:creationId xmlns:a16="http://schemas.microsoft.com/office/drawing/2014/main" id="{755FA576-4CE0-B8EE-8BD3-488ACD8B073F}"/>
              </a:ext>
            </a:extLst>
          </p:cNvPr>
          <p:cNvSpPr/>
          <p:nvPr/>
        </p:nvSpPr>
        <p:spPr bwMode="auto">
          <a:xfrm>
            <a:off x="11552016" y="73377"/>
            <a:ext cx="466445" cy="45609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6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ZoneTexte 9">
            <a:extLst>
              <a:ext uri="{FF2B5EF4-FFF2-40B4-BE49-F238E27FC236}">
                <a16:creationId xmlns:a16="http://schemas.microsoft.com/office/drawing/2014/main" id="{B1355410-24D5-0D6A-8C4D-AF807F2F2E86}"/>
              </a:ext>
            </a:extLst>
          </p:cNvPr>
          <p:cNvSpPr txBox="1"/>
          <p:nvPr/>
        </p:nvSpPr>
        <p:spPr bwMode="auto">
          <a:xfrm>
            <a:off x="6117667" y="2254731"/>
            <a:ext cx="5784634" cy="220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Current injection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Self heating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endParaRPr lang="en-GB" sz="2400" noProof="0" dirty="0"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557276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479A2784-EEAA-F699-C060-9DBA8884E59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0686A869-C783-96D9-BE1D-CAF7C50E1A74}"/>
              </a:ext>
            </a:extLst>
          </p:cNvPr>
          <p:cNvGrpSpPr/>
          <p:nvPr/>
        </p:nvGrpSpPr>
        <p:grpSpPr>
          <a:xfrm>
            <a:off x="941501" y="2484120"/>
            <a:ext cx="4542711" cy="3155777"/>
            <a:chOff x="6655760" y="2484120"/>
            <a:chExt cx="4542711" cy="315577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436218B-4A74-BFA6-9504-4620A1FB22FC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5760" y="2484120"/>
              <a:ext cx="4542711" cy="2616820"/>
            </a:xfrm>
            <a:prstGeom prst="rect">
              <a:avLst/>
            </a:prstGeom>
          </p:spPr>
        </p:pic>
        <p:sp>
          <p:nvSpPr>
            <p:cNvPr id="19" name="TextShape 3">
              <a:extLst>
                <a:ext uri="{FF2B5EF4-FFF2-40B4-BE49-F238E27FC236}">
                  <a16:creationId xmlns:a16="http://schemas.microsoft.com/office/drawing/2014/main" id="{DAB06A3B-66D6-1E98-2196-8EC3696E3BEB}"/>
                </a:ext>
              </a:extLst>
            </p:cNvPr>
            <p:cNvSpPr/>
            <p:nvPr/>
          </p:nvSpPr>
          <p:spPr bwMode="auto">
            <a:xfrm>
              <a:off x="6707790" y="5198294"/>
              <a:ext cx="4438650" cy="441603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000" b="0" strike="noStrike" spc="-1" noProof="0" dirty="0">
                  <a:solidFill>
                    <a:srgbClr val="000000"/>
                  </a:solidFill>
                  <a:latin typeface="+mj-lt"/>
                  <a:ea typeface="DejaVu Sans"/>
                </a:rPr>
                <a:t>Reduced geometric model of the power module</a:t>
              </a:r>
            </a:p>
          </p:txBody>
        </p:sp>
      </p:grpSp>
      <p:sp>
        <p:nvSpPr>
          <p:cNvPr id="6" name="Titre 5">
            <a:extLst>
              <a:ext uri="{FF2B5EF4-FFF2-40B4-BE49-F238E27FC236}">
                <a16:creationId xmlns:a16="http://schemas.microsoft.com/office/drawing/2014/main" id="{D8F2769D-6C6D-993F-A04C-6F7433D8CBAE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SIMULATIONS AND DATA GENERATION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8FB6D68-3DB1-0B74-1B65-2AA4F367B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13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8EFE964-F545-6BBA-DEE9-3F9C75DB087A}"/>
              </a:ext>
            </a:extLst>
          </p:cNvPr>
          <p:cNvSpPr txBox="1"/>
          <p:nvPr/>
        </p:nvSpPr>
        <p:spPr bwMode="auto">
          <a:xfrm>
            <a:off x="919305" y="817701"/>
            <a:ext cx="6431281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Thermal loading</a:t>
            </a:r>
          </a:p>
        </p:txBody>
      </p:sp>
      <p:sp>
        <p:nvSpPr>
          <p:cNvPr id="10" name="Block Arc 42">
            <a:extLst>
              <a:ext uri="{FF2B5EF4-FFF2-40B4-BE49-F238E27FC236}">
                <a16:creationId xmlns:a16="http://schemas.microsoft.com/office/drawing/2014/main" id="{0AAFCBC4-24E6-5E27-4DEC-86D6838CB9EF}"/>
              </a:ext>
            </a:extLst>
          </p:cNvPr>
          <p:cNvSpPr/>
          <p:nvPr/>
        </p:nvSpPr>
        <p:spPr bwMode="auto">
          <a:xfrm flipH="1">
            <a:off x="11527856" y="49667"/>
            <a:ext cx="503836" cy="492660"/>
          </a:xfrm>
          <a:prstGeom prst="blockArc">
            <a:avLst>
              <a:gd name="adj1" fmla="val 1388311"/>
              <a:gd name="adj2" fmla="val 16331239"/>
              <a:gd name="adj3" fmla="val 8827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Oval 41">
            <a:extLst>
              <a:ext uri="{FF2B5EF4-FFF2-40B4-BE49-F238E27FC236}">
                <a16:creationId xmlns:a16="http://schemas.microsoft.com/office/drawing/2014/main" id="{32893270-C513-7377-96E5-3DB70BEC042F}"/>
              </a:ext>
            </a:extLst>
          </p:cNvPr>
          <p:cNvSpPr/>
          <p:nvPr/>
        </p:nvSpPr>
        <p:spPr bwMode="auto">
          <a:xfrm>
            <a:off x="11552016" y="73377"/>
            <a:ext cx="466445" cy="45609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6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C7A10E-0DE2-298F-286F-713CE677A5C3}"/>
              </a:ext>
            </a:extLst>
          </p:cNvPr>
          <p:cNvSpPr/>
          <p:nvPr/>
        </p:nvSpPr>
        <p:spPr bwMode="auto">
          <a:xfrm>
            <a:off x="3547872" y="3337560"/>
            <a:ext cx="182880" cy="182880"/>
          </a:xfrm>
          <a:prstGeom prst="ellipse">
            <a:avLst/>
          </a:prstGeom>
          <a:solidFill>
            <a:srgbClr val="1F4E7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ZoneTexte 9">
            <a:extLst>
              <a:ext uri="{FF2B5EF4-FFF2-40B4-BE49-F238E27FC236}">
                <a16:creationId xmlns:a16="http://schemas.microsoft.com/office/drawing/2014/main" id="{0C1D5891-7453-9111-60AD-E7F2AC8BA289}"/>
              </a:ext>
            </a:extLst>
          </p:cNvPr>
          <p:cNvSpPr txBox="1"/>
          <p:nvPr/>
        </p:nvSpPr>
        <p:spPr bwMode="auto">
          <a:xfrm>
            <a:off x="6117667" y="2255794"/>
            <a:ext cx="5784634" cy="2943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Current injection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Self heating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Thermal stress in contact area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endParaRPr lang="en-GB" sz="2400" noProof="0" dirty="0">
              <a:latin typeface="Calibri Light"/>
            </a:endParaRP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C29B6CC-CC3A-88AE-F820-32BDF8DC4A2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730752" y="3429000"/>
            <a:ext cx="2386915" cy="78392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936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647BBBE-407C-87CB-7F40-68C04EA1587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3FAD60C0-7EC0-7664-7D62-26B1DF6D5532}"/>
              </a:ext>
            </a:extLst>
          </p:cNvPr>
          <p:cNvGrpSpPr/>
          <p:nvPr/>
        </p:nvGrpSpPr>
        <p:grpSpPr>
          <a:xfrm>
            <a:off x="941501" y="2484120"/>
            <a:ext cx="4542711" cy="3155777"/>
            <a:chOff x="6655760" y="2484120"/>
            <a:chExt cx="4542711" cy="315577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87A24EE-5134-8AD1-C815-8A3C67825A1B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5760" y="2484120"/>
              <a:ext cx="4542711" cy="2616820"/>
            </a:xfrm>
            <a:prstGeom prst="rect">
              <a:avLst/>
            </a:prstGeom>
          </p:spPr>
        </p:pic>
        <p:sp>
          <p:nvSpPr>
            <p:cNvPr id="19" name="TextShape 3">
              <a:extLst>
                <a:ext uri="{FF2B5EF4-FFF2-40B4-BE49-F238E27FC236}">
                  <a16:creationId xmlns:a16="http://schemas.microsoft.com/office/drawing/2014/main" id="{64FC7BC9-542F-B0DD-2AE4-F080CF5DE76D}"/>
                </a:ext>
              </a:extLst>
            </p:cNvPr>
            <p:cNvSpPr/>
            <p:nvPr/>
          </p:nvSpPr>
          <p:spPr bwMode="auto">
            <a:xfrm>
              <a:off x="6707790" y="5198294"/>
              <a:ext cx="4438650" cy="441603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000" b="0" strike="noStrike" spc="-1" noProof="0" dirty="0">
                  <a:solidFill>
                    <a:srgbClr val="000000"/>
                  </a:solidFill>
                  <a:latin typeface="+mj-lt"/>
                  <a:ea typeface="DejaVu Sans"/>
                </a:rPr>
                <a:t>Reduced geometric model of the power module</a:t>
              </a:r>
            </a:p>
          </p:txBody>
        </p:sp>
      </p:grpSp>
      <p:sp>
        <p:nvSpPr>
          <p:cNvPr id="6" name="Titre 5">
            <a:extLst>
              <a:ext uri="{FF2B5EF4-FFF2-40B4-BE49-F238E27FC236}">
                <a16:creationId xmlns:a16="http://schemas.microsoft.com/office/drawing/2014/main" id="{C3E3A18A-286A-13C5-89AA-606545FB49EF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SIMULATIONS AND DATA GENERATION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24C3BF0-237D-F035-7804-B34D04E6C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14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E10B779-56BD-CF17-5CEA-FA60C63ACC96}"/>
              </a:ext>
            </a:extLst>
          </p:cNvPr>
          <p:cNvSpPr txBox="1"/>
          <p:nvPr/>
        </p:nvSpPr>
        <p:spPr bwMode="auto">
          <a:xfrm>
            <a:off x="919305" y="817701"/>
            <a:ext cx="6431281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Thermal loading</a:t>
            </a:r>
          </a:p>
        </p:txBody>
      </p:sp>
      <p:sp>
        <p:nvSpPr>
          <p:cNvPr id="10" name="Block Arc 42">
            <a:extLst>
              <a:ext uri="{FF2B5EF4-FFF2-40B4-BE49-F238E27FC236}">
                <a16:creationId xmlns:a16="http://schemas.microsoft.com/office/drawing/2014/main" id="{BCFE7B74-C0BE-61D1-FA0A-9DF0FFCCDE88}"/>
              </a:ext>
            </a:extLst>
          </p:cNvPr>
          <p:cNvSpPr/>
          <p:nvPr/>
        </p:nvSpPr>
        <p:spPr bwMode="auto">
          <a:xfrm flipH="1">
            <a:off x="11527856" y="49667"/>
            <a:ext cx="503836" cy="492660"/>
          </a:xfrm>
          <a:prstGeom prst="blockArc">
            <a:avLst>
              <a:gd name="adj1" fmla="val 539629"/>
              <a:gd name="adj2" fmla="val 16331239"/>
              <a:gd name="adj3" fmla="val 8827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Oval 41">
            <a:extLst>
              <a:ext uri="{FF2B5EF4-FFF2-40B4-BE49-F238E27FC236}">
                <a16:creationId xmlns:a16="http://schemas.microsoft.com/office/drawing/2014/main" id="{D0A321D7-0796-7CF4-70A7-79949DD2DC37}"/>
              </a:ext>
            </a:extLst>
          </p:cNvPr>
          <p:cNvSpPr/>
          <p:nvPr/>
        </p:nvSpPr>
        <p:spPr bwMode="auto">
          <a:xfrm>
            <a:off x="11552016" y="73377"/>
            <a:ext cx="466445" cy="45609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6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ZoneTexte 9">
            <a:extLst>
              <a:ext uri="{FF2B5EF4-FFF2-40B4-BE49-F238E27FC236}">
                <a16:creationId xmlns:a16="http://schemas.microsoft.com/office/drawing/2014/main" id="{C773D4CA-AD7C-2869-0291-5F9DC44E0DA1}"/>
              </a:ext>
            </a:extLst>
          </p:cNvPr>
          <p:cNvSpPr txBox="1"/>
          <p:nvPr/>
        </p:nvSpPr>
        <p:spPr bwMode="auto">
          <a:xfrm>
            <a:off x="6117667" y="2255794"/>
            <a:ext cx="5784634" cy="4420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Current injection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Self heating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Thermal stress in contact area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Retrieve mechanical quantities : Equivalent total strain ɛ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endParaRPr lang="en-GB" sz="2400" noProof="0" dirty="0"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765103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010D3610-4852-67DE-2D7F-72AE27B156E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F2E0AC1-EB5A-F955-6E72-84BA77D1AC23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SIMULATIONS AND DATA GENERATION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4092B17-812D-B0E5-61AD-FA86BE559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15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CC9D199-B33C-BE87-B304-565ADBEFA6A3}"/>
              </a:ext>
            </a:extLst>
          </p:cNvPr>
          <p:cNvSpPr txBox="1"/>
          <p:nvPr/>
        </p:nvSpPr>
        <p:spPr bwMode="auto">
          <a:xfrm>
            <a:off x="919305" y="817701"/>
            <a:ext cx="6431281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Data generation </a:t>
            </a:r>
          </a:p>
        </p:txBody>
      </p:sp>
      <p:sp>
        <p:nvSpPr>
          <p:cNvPr id="10" name="Block Arc 42">
            <a:extLst>
              <a:ext uri="{FF2B5EF4-FFF2-40B4-BE49-F238E27FC236}">
                <a16:creationId xmlns:a16="http://schemas.microsoft.com/office/drawing/2014/main" id="{F9BCBBA1-7C63-599C-0D63-AEAC7C3AAA62}"/>
              </a:ext>
            </a:extLst>
          </p:cNvPr>
          <p:cNvSpPr/>
          <p:nvPr/>
        </p:nvSpPr>
        <p:spPr bwMode="auto">
          <a:xfrm flipH="1">
            <a:off x="11527856" y="49667"/>
            <a:ext cx="503836" cy="492660"/>
          </a:xfrm>
          <a:prstGeom prst="blockArc">
            <a:avLst>
              <a:gd name="adj1" fmla="val 17061418"/>
              <a:gd name="adj2" fmla="val 16331239"/>
              <a:gd name="adj3" fmla="val 8827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Oval 41">
            <a:extLst>
              <a:ext uri="{FF2B5EF4-FFF2-40B4-BE49-F238E27FC236}">
                <a16:creationId xmlns:a16="http://schemas.microsoft.com/office/drawing/2014/main" id="{4CDB65AA-200E-9978-392F-9A03331AB878}"/>
              </a:ext>
            </a:extLst>
          </p:cNvPr>
          <p:cNvSpPr/>
          <p:nvPr/>
        </p:nvSpPr>
        <p:spPr bwMode="auto">
          <a:xfrm>
            <a:off x="11552016" y="73377"/>
            <a:ext cx="466445" cy="45609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6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0A389FC1-46D3-80E6-A621-2D8D3EDE74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0545196"/>
                  </p:ext>
                </p:extLst>
              </p:nvPr>
            </p:nvGraphicFramePr>
            <p:xfrm>
              <a:off x="5250244" y="1757061"/>
              <a:ext cx="6747510" cy="4251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69985">
                      <a:extLst>
                        <a:ext uri="{9D8B030D-6E8A-4147-A177-3AD203B41FA5}">
                          <a16:colId xmlns:a16="http://schemas.microsoft.com/office/drawing/2014/main" val="3619726189"/>
                        </a:ext>
                      </a:extLst>
                    </a:gridCol>
                    <a:gridCol w="1229019">
                      <a:extLst>
                        <a:ext uri="{9D8B030D-6E8A-4147-A177-3AD203B41FA5}">
                          <a16:colId xmlns:a16="http://schemas.microsoft.com/office/drawing/2014/main" val="2341743323"/>
                        </a:ext>
                      </a:extLst>
                    </a:gridCol>
                    <a:gridCol w="1349502">
                      <a:extLst>
                        <a:ext uri="{9D8B030D-6E8A-4147-A177-3AD203B41FA5}">
                          <a16:colId xmlns:a16="http://schemas.microsoft.com/office/drawing/2014/main" val="3540080096"/>
                        </a:ext>
                      </a:extLst>
                    </a:gridCol>
                    <a:gridCol w="1349502">
                      <a:extLst>
                        <a:ext uri="{9D8B030D-6E8A-4147-A177-3AD203B41FA5}">
                          <a16:colId xmlns:a16="http://schemas.microsoft.com/office/drawing/2014/main" val="4234943619"/>
                        </a:ext>
                      </a:extLst>
                    </a:gridCol>
                    <a:gridCol w="1349502">
                      <a:extLst>
                        <a:ext uri="{9D8B030D-6E8A-4147-A177-3AD203B41FA5}">
                          <a16:colId xmlns:a16="http://schemas.microsoft.com/office/drawing/2014/main" val="4681052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i="1" noProof="0" dirty="0">
                              <a:solidFill>
                                <a:schemeClr val="bg1"/>
                              </a:solidFill>
                            </a:rPr>
                            <a:t>Temperature </a:t>
                          </a:r>
                          <a14:m>
                            <m:oMath xmlns:m="http://schemas.openxmlformats.org/officeDocument/2006/math">
                              <m:r>
                                <a:rPr lang="en-GB" b="1" i="1" noProof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oMath>
                          </a14:m>
                          <a:endParaRPr lang="en-GB" i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noProof="0" dirty="0"/>
                            <a:t>Contact radius</a:t>
                          </a:r>
                          <a14:m>
                            <m:oMath xmlns:m="http://schemas.openxmlformats.org/officeDocument/2006/math">
                              <m:r>
                                <a:rPr lang="en-GB" b="1" i="0" noProof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GB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noProof="0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GB" b="1" i="1" noProof="0" smtClean="0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sub>
                              </m:sSub>
                            </m:oMath>
                          </a14:m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noProof="0" dirty="0"/>
                            <a:t>Mech node coordinate </a:t>
                          </a:r>
                          <a14:m>
                            <m:oMath xmlns:m="http://schemas.openxmlformats.org/officeDocument/2006/math">
                              <m:r>
                                <a:rPr lang="en-GB" b="1" i="1" noProof="0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oMath>
                          </a14:m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noProof="0" dirty="0"/>
                            <a:t>Mech node coordinate </a:t>
                          </a:r>
                          <a14:m>
                            <m:oMath xmlns:m="http://schemas.openxmlformats.org/officeDocument/2006/math">
                              <m:r>
                                <a:rPr lang="en-GB" b="1" i="1" noProof="0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oMath>
                          </a14:m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noProof="0" dirty="0"/>
                            <a:t>Equivalent total strain ɛ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55395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78643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0956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3666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20804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218488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959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48401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78198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27327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0A389FC1-46D3-80E6-A621-2D8D3EDE74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0545196"/>
                  </p:ext>
                </p:extLst>
              </p:nvPr>
            </p:nvGraphicFramePr>
            <p:xfrm>
              <a:off x="5250244" y="1757061"/>
              <a:ext cx="6747510" cy="4251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69985">
                      <a:extLst>
                        <a:ext uri="{9D8B030D-6E8A-4147-A177-3AD203B41FA5}">
                          <a16:colId xmlns:a16="http://schemas.microsoft.com/office/drawing/2014/main" val="3619726189"/>
                        </a:ext>
                      </a:extLst>
                    </a:gridCol>
                    <a:gridCol w="1229019">
                      <a:extLst>
                        <a:ext uri="{9D8B030D-6E8A-4147-A177-3AD203B41FA5}">
                          <a16:colId xmlns:a16="http://schemas.microsoft.com/office/drawing/2014/main" val="2341743323"/>
                        </a:ext>
                      </a:extLst>
                    </a:gridCol>
                    <a:gridCol w="1349502">
                      <a:extLst>
                        <a:ext uri="{9D8B030D-6E8A-4147-A177-3AD203B41FA5}">
                          <a16:colId xmlns:a16="http://schemas.microsoft.com/office/drawing/2014/main" val="3540080096"/>
                        </a:ext>
                      </a:extLst>
                    </a:gridCol>
                    <a:gridCol w="1349502">
                      <a:extLst>
                        <a:ext uri="{9D8B030D-6E8A-4147-A177-3AD203B41FA5}">
                          <a16:colId xmlns:a16="http://schemas.microsoft.com/office/drawing/2014/main" val="4234943619"/>
                        </a:ext>
                      </a:extLst>
                    </a:gridCol>
                    <a:gridCol w="1349502">
                      <a:extLst>
                        <a:ext uri="{9D8B030D-6E8A-4147-A177-3AD203B41FA5}">
                          <a16:colId xmlns:a16="http://schemas.microsoft.com/office/drawing/2014/main" val="468105206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415" t="-3333" r="-361411" b="-3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119802" t="-3333" r="-331188" b="-3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333" r="-201351" b="-3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301357" t="-3333" r="-102262" b="-3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noProof="0" dirty="0"/>
                            <a:t>Equivalent total strain ɛ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55395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78643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0956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3666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20804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218488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959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48401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78198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27327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ight Brace 8">
            <a:extLst>
              <a:ext uri="{FF2B5EF4-FFF2-40B4-BE49-F238E27FC236}">
                <a16:creationId xmlns:a16="http://schemas.microsoft.com/office/drawing/2014/main" id="{C684AAF4-4DA5-8730-BD3D-0EE35E767B7E}"/>
              </a:ext>
            </a:extLst>
          </p:cNvPr>
          <p:cNvSpPr/>
          <p:nvPr/>
        </p:nvSpPr>
        <p:spPr>
          <a:xfrm rot="16200000">
            <a:off x="7824268" y="-1342852"/>
            <a:ext cx="308077" cy="545612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AB3C6D7E-2C02-106F-77D1-12240F9DEB14}"/>
              </a:ext>
            </a:extLst>
          </p:cNvPr>
          <p:cNvSpPr/>
          <p:nvPr/>
        </p:nvSpPr>
        <p:spPr bwMode="auto">
          <a:xfrm rot="16200000">
            <a:off x="11211746" y="737368"/>
            <a:ext cx="280635" cy="129138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3" name="TextShape 3">
            <a:extLst>
              <a:ext uri="{FF2B5EF4-FFF2-40B4-BE49-F238E27FC236}">
                <a16:creationId xmlns:a16="http://schemas.microsoft.com/office/drawing/2014/main" id="{9E3AD165-A86B-798F-4F64-26DC8AC3BA12}"/>
              </a:ext>
            </a:extLst>
          </p:cNvPr>
          <p:cNvSpPr/>
          <p:nvPr/>
        </p:nvSpPr>
        <p:spPr bwMode="auto">
          <a:xfrm>
            <a:off x="7559128" y="801142"/>
            <a:ext cx="1154588" cy="44160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2000" b="0" strike="noStrike" spc="-1" noProof="0" dirty="0">
                <a:solidFill>
                  <a:srgbClr val="000000"/>
                </a:solidFill>
                <a:latin typeface="+mj-lt"/>
                <a:ea typeface="DejaVu Sans"/>
              </a:rPr>
              <a:t>Input</a:t>
            </a:r>
          </a:p>
        </p:txBody>
      </p:sp>
      <p:sp>
        <p:nvSpPr>
          <p:cNvPr id="14" name="TextShape 3">
            <a:extLst>
              <a:ext uri="{FF2B5EF4-FFF2-40B4-BE49-F238E27FC236}">
                <a16:creationId xmlns:a16="http://schemas.microsoft.com/office/drawing/2014/main" id="{30B2BC9D-F763-9705-4C9D-AE548FB54201}"/>
              </a:ext>
            </a:extLst>
          </p:cNvPr>
          <p:cNvSpPr/>
          <p:nvPr/>
        </p:nvSpPr>
        <p:spPr bwMode="auto">
          <a:xfrm>
            <a:off x="10774769" y="773696"/>
            <a:ext cx="1154588" cy="44160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2000" b="0" strike="noStrike" spc="-1" noProof="0" dirty="0">
                <a:solidFill>
                  <a:srgbClr val="000000"/>
                </a:solidFill>
                <a:latin typeface="+mj-lt"/>
                <a:ea typeface="DejaVu Sans"/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9">
                <a:extLst>
                  <a:ext uri="{FF2B5EF4-FFF2-40B4-BE49-F238E27FC236}">
                    <a16:creationId xmlns:a16="http://schemas.microsoft.com/office/drawing/2014/main" id="{4CD6DB00-2EC6-30BD-7A0E-6EEA53462C05}"/>
                  </a:ext>
                </a:extLst>
              </p:cNvPr>
              <p:cNvSpPr txBox="1"/>
              <p:nvPr/>
            </p:nvSpPr>
            <p:spPr bwMode="auto">
              <a:xfrm>
                <a:off x="198020" y="1622441"/>
                <a:ext cx="5034380" cy="5528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GB" sz="2400" noProof="0" dirty="0">
                    <a:latin typeface="Calibri Light"/>
                  </a:rPr>
                  <a:t>Bounding inputs :</a:t>
                </a:r>
              </a:p>
              <a:p>
                <a:pPr marL="800100" lvl="1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GB" sz="2000" b="0" i="1" noProof="0" smtClean="0">
                        <a:latin typeface="Cambria Math" panose="02040503050406030204" pitchFamily="18" charset="0"/>
                      </a:rPr>
                      <m:t>0,03</m:t>
                    </m:r>
                    <m:r>
                      <a:rPr lang="en-GB" sz="2000" b="0" i="1" noProof="0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n-GB" sz="2000" b="0" i="1" noProof="0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GB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noProof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2000" b="0" i="1" noProof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GB" sz="2000" b="0" i="1" noProof="0" smtClean="0">
                        <a:latin typeface="Cambria Math" panose="02040503050406030204" pitchFamily="18" charset="0"/>
                      </a:rPr>
                      <m:t>≤0,365</m:t>
                    </m:r>
                    <m:r>
                      <a:rPr lang="en-GB" sz="2000" b="0" i="1" noProof="0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r>
                  <a:rPr lang="en-GB" sz="2000" noProof="0" dirty="0">
                    <a:latin typeface="Calibri Light"/>
                  </a:rPr>
                  <a:t> </a:t>
                </a:r>
              </a:p>
              <a:p>
                <a:pPr marL="800100" lvl="1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GB" sz="2000" b="0" i="1" noProof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GB" sz="2000" b="0" i="1" noProof="0" smtClean="0">
                        <a:latin typeface="Cambria Math" panose="02040503050406030204" pitchFamily="18" charset="0"/>
                      </a:rPr>
                      <m:t>𝑚𝐴</m:t>
                    </m:r>
                    <m:r>
                      <a:rPr lang="en-GB" sz="2000" b="0" i="1" noProof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GB" sz="2000" b="0" i="1" noProof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2000" b="0" i="1" noProof="0" smtClean="0">
                        <a:latin typeface="Cambria Math" panose="02040503050406030204" pitchFamily="18" charset="0"/>
                      </a:rPr>
                      <m:t>≤3000</m:t>
                    </m:r>
                    <m:r>
                      <a:rPr lang="en-GB" sz="2000" b="0" i="1" noProof="0" smtClean="0">
                        <a:latin typeface="Cambria Math" panose="02040503050406030204" pitchFamily="18" charset="0"/>
                      </a:rPr>
                      <m:t>𝑚𝐴</m:t>
                    </m:r>
                  </m:oMath>
                </a14:m>
                <a:r>
                  <a:rPr lang="en-GB" sz="2000" noProof="0" dirty="0">
                    <a:latin typeface="Calibri Light"/>
                  </a:rPr>
                  <a:t> </a:t>
                </a:r>
                <a:r>
                  <a:rPr lang="en-GB" sz="2000" noProof="0" dirty="0">
                    <a:latin typeface="Calibri Light"/>
                    <a:sym typeface="Wingdings" panose="05000000000000000000" pitchFamily="2" charset="2"/>
                  </a:rPr>
                  <a:t> </a:t>
                </a:r>
                <a:r>
                  <a:rPr lang="en-GB" sz="2000" noProof="0" dirty="0">
                    <a:latin typeface="Calibri Light"/>
                  </a:rPr>
                  <a:t> </a:t>
                </a:r>
              </a:p>
              <a:p>
                <a:pPr marL="800100" lvl="1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GB" sz="2000" b="0" i="1" noProof="0" smtClean="0">
                        <a:latin typeface="Cambria Math" panose="02040503050406030204" pitchFamily="18" charset="0"/>
                      </a:rPr>
                      <m:t>55°</m:t>
                    </m:r>
                    <m:r>
                      <a:rPr lang="en-GB" sz="2000" b="0" i="1" noProof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sz="2000" b="0" i="1" noProof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GB" sz="2000" b="0" i="1" noProof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sz="2000" b="0" i="1" noProof="0" smtClean="0">
                        <a:latin typeface="Cambria Math" panose="02040503050406030204" pitchFamily="18" charset="0"/>
                      </a:rPr>
                      <m:t>≤191°</m:t>
                    </m:r>
                    <m:r>
                      <a:rPr lang="en-GB" sz="2000" b="0" i="1" noProof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2000" noProof="0" dirty="0">
                    <a:latin typeface="Calibri Light"/>
                  </a:rPr>
                  <a:t> 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GB" sz="2400" noProof="0" dirty="0">
                    <a:latin typeface="Calibri Light"/>
                  </a:rPr>
                  <a:t>1000 simulations </a:t>
                </a:r>
                <a14:m>
                  <m:oMath xmlns:m="http://schemas.openxmlformats.org/officeDocument/2006/math">
                    <m:r>
                      <a:rPr lang="en-GB" sz="2400" b="0" i="1" noProof="0" smtClean="0">
                        <a:latin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GB" sz="2400" noProof="0" dirty="0">
                    <a:latin typeface="Calibri Light"/>
                  </a:rPr>
                  <a:t> 3 minutes/sim 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GB" sz="2400" noProof="0" dirty="0">
                    <a:latin typeface="Calibri Light"/>
                  </a:rPr>
                  <a:t>Inputs chosen using random uniform sampling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  <a:defRPr/>
                </a:pPr>
                <a:endParaRPr lang="en-GB" sz="2400" noProof="0" dirty="0">
                  <a:latin typeface="Calibri Light"/>
                </a:endParaRPr>
              </a:p>
            </p:txBody>
          </p:sp>
        </mc:Choice>
        <mc:Fallback xmlns="">
          <p:sp>
            <p:nvSpPr>
              <p:cNvPr id="3" name="ZoneTexte 9">
                <a:extLst>
                  <a:ext uri="{FF2B5EF4-FFF2-40B4-BE49-F238E27FC236}">
                    <a16:creationId xmlns:a16="http://schemas.microsoft.com/office/drawing/2014/main" id="{4CD6DB00-2EC6-30BD-7A0E-6EEA53462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020" y="1622441"/>
                <a:ext cx="5034380" cy="5528886"/>
              </a:xfrm>
              <a:prstGeom prst="rect">
                <a:avLst/>
              </a:prstGeom>
              <a:blipFill>
                <a:blip r:embed="rId3"/>
                <a:stretch>
                  <a:fillRect l="-1574" r="-3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0585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OUTLINE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16</a:t>
            </a:fld>
            <a:endParaRPr lang="en-GB" noProof="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63E76AC-14D5-5109-A85A-5D9F8A166E4B}"/>
              </a:ext>
            </a:extLst>
          </p:cNvPr>
          <p:cNvSpPr txBox="1"/>
          <p:nvPr/>
        </p:nvSpPr>
        <p:spPr bwMode="auto">
          <a:xfrm>
            <a:off x="1280159" y="1011509"/>
            <a:ext cx="8420432" cy="4878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GB" sz="3200" noProof="0" dirty="0">
                <a:solidFill>
                  <a:schemeClr val="bg1">
                    <a:lumMod val="75000"/>
                  </a:schemeClr>
                </a:solidFill>
                <a:latin typeface="Calibri Light"/>
              </a:rPr>
              <a:t>Introduction</a:t>
            </a:r>
            <a:r>
              <a:rPr lang="en-GB" sz="3200" noProof="0" dirty="0">
                <a:solidFill>
                  <a:schemeClr val="bg2">
                    <a:lumMod val="90000"/>
                  </a:schemeClr>
                </a:solidFill>
                <a:latin typeface="Calibri Light"/>
              </a:rPr>
              <a:t> </a:t>
            </a:r>
          </a:p>
          <a:p>
            <a:pPr marL="685800" indent="-6858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GB" sz="3200" noProof="0" dirty="0">
                <a:solidFill>
                  <a:schemeClr val="bg1">
                    <a:lumMod val="75000"/>
                  </a:schemeClr>
                </a:solidFill>
                <a:latin typeface="Calibri Light"/>
              </a:rPr>
              <a:t>Simulations and data generation </a:t>
            </a:r>
          </a:p>
          <a:p>
            <a:pPr marL="685800" indent="-6858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GB" sz="3200" noProof="0" dirty="0">
                <a:latin typeface="Calibri Light"/>
              </a:rPr>
              <a:t>Regression results and analysis</a:t>
            </a:r>
          </a:p>
          <a:p>
            <a:pPr marL="685800" indent="-6858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GB" sz="3200" noProof="0" dirty="0">
                <a:solidFill>
                  <a:schemeClr val="bg1">
                    <a:lumMod val="75000"/>
                  </a:schemeClr>
                </a:solidFill>
                <a:latin typeface="Calibri Light"/>
              </a:rPr>
              <a:t>Machine learning beyond regression</a:t>
            </a:r>
          </a:p>
          <a:p>
            <a:pPr marL="685800" indent="-6858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GB" sz="3200" noProof="0" dirty="0">
                <a:solidFill>
                  <a:schemeClr val="bg1">
                    <a:lumMod val="75000"/>
                  </a:schemeClr>
                </a:solidFill>
                <a:latin typeface="Calibri Ligh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288141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743EBB6-E835-7EA1-5209-852A35BE894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4EDDA2B5-320C-9EA7-9A00-0A10B3DB1E29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REGRESSION RESULTS AND ANALYSIS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4F9D36-A8BA-650E-ED8F-FC247CD47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17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3BC64EA-2302-8969-A039-6FBC2154348A}"/>
              </a:ext>
            </a:extLst>
          </p:cNvPr>
          <p:cNvSpPr txBox="1"/>
          <p:nvPr/>
        </p:nvSpPr>
        <p:spPr bwMode="auto">
          <a:xfrm>
            <a:off x="919305" y="817701"/>
            <a:ext cx="6431281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Results</a:t>
            </a:r>
          </a:p>
        </p:txBody>
      </p:sp>
      <p:sp>
        <p:nvSpPr>
          <p:cNvPr id="12" name="Block Arc 42">
            <a:extLst>
              <a:ext uri="{FF2B5EF4-FFF2-40B4-BE49-F238E27FC236}">
                <a16:creationId xmlns:a16="http://schemas.microsoft.com/office/drawing/2014/main" id="{EC2E06DC-5AC3-7F6A-F7C3-B7AF05520CD1}"/>
              </a:ext>
            </a:extLst>
          </p:cNvPr>
          <p:cNvSpPr/>
          <p:nvPr/>
        </p:nvSpPr>
        <p:spPr bwMode="auto">
          <a:xfrm flipH="1">
            <a:off x="11527856" y="49667"/>
            <a:ext cx="503836" cy="492660"/>
          </a:xfrm>
          <a:prstGeom prst="blockArc">
            <a:avLst>
              <a:gd name="adj1" fmla="val 11716283"/>
              <a:gd name="adj2" fmla="val 16331239"/>
              <a:gd name="adj3" fmla="val 8827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Oval 41">
            <a:extLst>
              <a:ext uri="{FF2B5EF4-FFF2-40B4-BE49-F238E27FC236}">
                <a16:creationId xmlns:a16="http://schemas.microsoft.com/office/drawing/2014/main" id="{E1B6B672-5628-BE02-EA82-8FA0EB301FE6}"/>
              </a:ext>
            </a:extLst>
          </p:cNvPr>
          <p:cNvSpPr/>
          <p:nvPr/>
        </p:nvSpPr>
        <p:spPr bwMode="auto">
          <a:xfrm>
            <a:off x="11552016" y="73377"/>
            <a:ext cx="466445" cy="45609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6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D1339362-1F03-038D-5F2F-14AA7C4963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3648390"/>
                  </p:ext>
                </p:extLst>
              </p:nvPr>
            </p:nvGraphicFramePr>
            <p:xfrm>
              <a:off x="338639" y="2038382"/>
              <a:ext cx="6468561" cy="337636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807661">
                      <a:extLst>
                        <a:ext uri="{9D8B030D-6E8A-4147-A177-3AD203B41FA5}">
                          <a16:colId xmlns:a16="http://schemas.microsoft.com/office/drawing/2014/main" val="1309978145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358528571"/>
                        </a:ext>
                      </a:extLst>
                    </a:gridCol>
                    <a:gridCol w="965200">
                      <a:extLst>
                        <a:ext uri="{9D8B030D-6E8A-4147-A177-3AD203B41FA5}">
                          <a16:colId xmlns:a16="http://schemas.microsoft.com/office/drawing/2014/main" val="3262824799"/>
                        </a:ext>
                      </a:extLst>
                    </a:gridCol>
                    <a:gridCol w="825500">
                      <a:extLst>
                        <a:ext uri="{9D8B030D-6E8A-4147-A177-3AD203B41FA5}">
                          <a16:colId xmlns:a16="http://schemas.microsoft.com/office/drawing/2014/main" val="2139816353"/>
                        </a:ext>
                      </a:extLst>
                    </a:gridCol>
                    <a:gridCol w="977900">
                      <a:extLst>
                        <a:ext uri="{9D8B030D-6E8A-4147-A177-3AD203B41FA5}">
                          <a16:colId xmlns:a16="http://schemas.microsoft.com/office/drawing/2014/main" val="1705227543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1557997163"/>
                        </a:ext>
                      </a:extLst>
                    </a:gridCol>
                  </a:tblGrid>
                  <a:tr h="561774">
                    <a:tc>
                      <a:txBody>
                        <a:bodyPr/>
                        <a:lstStyle/>
                        <a:p>
                          <a:pPr marL="0" marR="0" lvl="0" indent="0" algn="l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noProof="0" dirty="0"/>
                            <a:t>Models/Metrics</a:t>
                          </a:r>
                        </a:p>
                        <a:p>
                          <a:endParaRPr lang="en-GB" sz="16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MSE (</a:t>
                          </a:r>
                          <a14:m>
                            <m:oMath xmlns:m="http://schemas.openxmlformats.org/officeDocument/2006/math">
                              <m:r>
                                <a:rPr lang="en-GB" sz="1600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oMath>
                          </a14:m>
                          <a:r>
                            <a:rPr lang="en-GB" sz="1600" noProof="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MAE (</a:t>
                          </a:r>
                          <a14:m>
                            <m:oMath xmlns:m="http://schemas.openxmlformats.org/officeDocument/2006/math">
                              <m:r>
                                <a:rPr lang="en-GB" sz="1600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oMath>
                          </a14:m>
                          <a:r>
                            <a:rPr lang="en-GB" sz="1600" noProof="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R²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Fitting time (s)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Inference time (</a:t>
                          </a:r>
                          <a:r>
                            <a:rPr lang="en-GB" sz="1600" noProof="0" dirty="0" err="1"/>
                            <a:t>ms</a:t>
                          </a:r>
                          <a:r>
                            <a:rPr lang="en-GB" sz="1600" noProof="0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2532509"/>
                      </a:ext>
                    </a:extLst>
                  </a:tr>
                  <a:tr h="667144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Linear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1600" u="sng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1600" u="sng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1600" i="0" u="sng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1600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1600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5717326"/>
                      </a:ext>
                    </a:extLst>
                  </a:tr>
                  <a:tr h="667144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Regularization (linear)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1600" u="sng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1600" u="sng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1600" u="sng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16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1600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4561318"/>
                      </a:ext>
                    </a:extLst>
                  </a:tr>
                  <a:tr h="655151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Tree-based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1600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1600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1600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16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1600" u="sng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69738"/>
                      </a:ext>
                    </a:extLst>
                  </a:tr>
                  <a:tr h="270564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Non-parametric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16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16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16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16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160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8370065"/>
                      </a:ext>
                    </a:extLst>
                  </a:tr>
                  <a:tr h="467001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Neural network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16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16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16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1600" u="sng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160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76286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D1339362-1F03-038D-5F2F-14AA7C4963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3648390"/>
                  </p:ext>
                </p:extLst>
              </p:nvPr>
            </p:nvGraphicFramePr>
            <p:xfrm>
              <a:off x="338639" y="2038382"/>
              <a:ext cx="6468561" cy="337636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807661">
                      <a:extLst>
                        <a:ext uri="{9D8B030D-6E8A-4147-A177-3AD203B41FA5}">
                          <a16:colId xmlns:a16="http://schemas.microsoft.com/office/drawing/2014/main" val="1309978145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358528571"/>
                        </a:ext>
                      </a:extLst>
                    </a:gridCol>
                    <a:gridCol w="965200">
                      <a:extLst>
                        <a:ext uri="{9D8B030D-6E8A-4147-A177-3AD203B41FA5}">
                          <a16:colId xmlns:a16="http://schemas.microsoft.com/office/drawing/2014/main" val="3262824799"/>
                        </a:ext>
                      </a:extLst>
                    </a:gridCol>
                    <a:gridCol w="825500">
                      <a:extLst>
                        <a:ext uri="{9D8B030D-6E8A-4147-A177-3AD203B41FA5}">
                          <a16:colId xmlns:a16="http://schemas.microsoft.com/office/drawing/2014/main" val="2139816353"/>
                        </a:ext>
                      </a:extLst>
                    </a:gridCol>
                    <a:gridCol w="977900">
                      <a:extLst>
                        <a:ext uri="{9D8B030D-6E8A-4147-A177-3AD203B41FA5}">
                          <a16:colId xmlns:a16="http://schemas.microsoft.com/office/drawing/2014/main" val="1705227543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1557997163"/>
                        </a:ext>
                      </a:extLst>
                    </a:gridCol>
                  </a:tblGrid>
                  <a:tr h="584645">
                    <a:tc>
                      <a:txBody>
                        <a:bodyPr/>
                        <a:lstStyle/>
                        <a:p>
                          <a:pPr marL="0" marR="0" lvl="0" indent="0" algn="l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noProof="0" dirty="0"/>
                            <a:t>Models/Metrics</a:t>
                          </a:r>
                        </a:p>
                        <a:p>
                          <a:endParaRPr lang="en-GB" sz="16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206944" t="-3125" r="-434028" b="-480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279747" t="-3125" r="-295570" b="-480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R²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Fitting time (s)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Inference time (</a:t>
                          </a:r>
                          <a:r>
                            <a:rPr lang="en-GB" sz="1600" noProof="0" dirty="0" err="1"/>
                            <a:t>ms</a:t>
                          </a:r>
                          <a:r>
                            <a:rPr lang="en-GB" sz="1600" noProof="0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2532509"/>
                      </a:ext>
                    </a:extLst>
                  </a:tr>
                  <a:tr h="667144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Linear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1600" u="sng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1600" u="sng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1600" i="0" u="sng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1600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1600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5717326"/>
                      </a:ext>
                    </a:extLst>
                  </a:tr>
                  <a:tr h="667144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Regularization (linear)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1600" u="sng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1600" u="sng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1600" u="sng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16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1600" b="1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4561318"/>
                      </a:ext>
                    </a:extLst>
                  </a:tr>
                  <a:tr h="655151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Tree-based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1600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1600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1600" b="1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16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1600" u="sng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6973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Non-parametric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16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16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16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16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160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8370065"/>
                      </a:ext>
                    </a:extLst>
                  </a:tr>
                  <a:tr h="467001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Neural network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16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16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16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1600" u="sng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160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76286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ZoneTexte 9">
            <a:extLst>
              <a:ext uri="{FF2B5EF4-FFF2-40B4-BE49-F238E27FC236}">
                <a16:creationId xmlns:a16="http://schemas.microsoft.com/office/drawing/2014/main" id="{5C8FE6E2-43E9-0258-4A92-7B0A6F3F3C85}"/>
              </a:ext>
            </a:extLst>
          </p:cNvPr>
          <p:cNvSpPr txBox="1"/>
          <p:nvPr/>
        </p:nvSpPr>
        <p:spPr bwMode="auto">
          <a:xfrm>
            <a:off x="7071186" y="1757061"/>
            <a:ext cx="4309561" cy="220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Parameters estimated using cross-validation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70-30 training-test splits </a:t>
            </a:r>
          </a:p>
        </p:txBody>
      </p:sp>
    </p:spTree>
    <p:extLst>
      <p:ext uri="{BB962C8B-B14F-4D97-AF65-F5344CB8AC3E}">
        <p14:creationId xmlns:p14="http://schemas.microsoft.com/office/powerpoint/2010/main" val="330814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682DC4C1-6673-CF2C-4513-E4E0C0F9596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6876C1BC-BB77-584A-20ED-ADC303E72ECF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REGRESSION RESULTS AND ANALYSIS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174D373-85A1-B0D9-3FA5-BA7A061A9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18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14D34FB-4F5D-484A-F69B-44D374AC5BFD}"/>
              </a:ext>
            </a:extLst>
          </p:cNvPr>
          <p:cNvSpPr txBox="1"/>
          <p:nvPr/>
        </p:nvSpPr>
        <p:spPr bwMode="auto">
          <a:xfrm>
            <a:off x="919305" y="817701"/>
            <a:ext cx="6431281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Results</a:t>
            </a:r>
          </a:p>
        </p:txBody>
      </p:sp>
      <p:sp>
        <p:nvSpPr>
          <p:cNvPr id="12" name="Block Arc 42">
            <a:extLst>
              <a:ext uri="{FF2B5EF4-FFF2-40B4-BE49-F238E27FC236}">
                <a16:creationId xmlns:a16="http://schemas.microsoft.com/office/drawing/2014/main" id="{4F10B2B0-C151-2607-A29C-1A92D331BCB8}"/>
              </a:ext>
            </a:extLst>
          </p:cNvPr>
          <p:cNvSpPr/>
          <p:nvPr/>
        </p:nvSpPr>
        <p:spPr bwMode="auto">
          <a:xfrm flipH="1">
            <a:off x="11527856" y="49667"/>
            <a:ext cx="503836" cy="492660"/>
          </a:xfrm>
          <a:prstGeom prst="blockArc">
            <a:avLst>
              <a:gd name="adj1" fmla="val 10444347"/>
              <a:gd name="adj2" fmla="val 16331239"/>
              <a:gd name="adj3" fmla="val 8827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Oval 41">
            <a:extLst>
              <a:ext uri="{FF2B5EF4-FFF2-40B4-BE49-F238E27FC236}">
                <a16:creationId xmlns:a16="http://schemas.microsoft.com/office/drawing/2014/main" id="{2518E187-2380-B777-0E1C-01D10CC75C59}"/>
              </a:ext>
            </a:extLst>
          </p:cNvPr>
          <p:cNvSpPr/>
          <p:nvPr/>
        </p:nvSpPr>
        <p:spPr bwMode="auto">
          <a:xfrm>
            <a:off x="11552016" y="73377"/>
            <a:ext cx="466445" cy="45609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6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80923CF2-CD9D-464E-0C80-04CF34A715B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3596775"/>
                  </p:ext>
                </p:extLst>
              </p:nvPr>
            </p:nvGraphicFramePr>
            <p:xfrm>
              <a:off x="338639" y="2038382"/>
              <a:ext cx="6468561" cy="337636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807661">
                      <a:extLst>
                        <a:ext uri="{9D8B030D-6E8A-4147-A177-3AD203B41FA5}">
                          <a16:colId xmlns:a16="http://schemas.microsoft.com/office/drawing/2014/main" val="1309978145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358528571"/>
                        </a:ext>
                      </a:extLst>
                    </a:gridCol>
                    <a:gridCol w="965200">
                      <a:extLst>
                        <a:ext uri="{9D8B030D-6E8A-4147-A177-3AD203B41FA5}">
                          <a16:colId xmlns:a16="http://schemas.microsoft.com/office/drawing/2014/main" val="3262824799"/>
                        </a:ext>
                      </a:extLst>
                    </a:gridCol>
                    <a:gridCol w="825500">
                      <a:extLst>
                        <a:ext uri="{9D8B030D-6E8A-4147-A177-3AD203B41FA5}">
                          <a16:colId xmlns:a16="http://schemas.microsoft.com/office/drawing/2014/main" val="2139816353"/>
                        </a:ext>
                      </a:extLst>
                    </a:gridCol>
                    <a:gridCol w="977900">
                      <a:extLst>
                        <a:ext uri="{9D8B030D-6E8A-4147-A177-3AD203B41FA5}">
                          <a16:colId xmlns:a16="http://schemas.microsoft.com/office/drawing/2014/main" val="1705227543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1557997163"/>
                        </a:ext>
                      </a:extLst>
                    </a:gridCol>
                  </a:tblGrid>
                  <a:tr h="561774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Models/Metrics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MSE (</a:t>
                          </a:r>
                          <a14:m>
                            <m:oMath xmlns:m="http://schemas.openxmlformats.org/officeDocument/2006/math">
                              <m:r>
                                <a:rPr lang="en-GB" sz="1600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oMath>
                          </a14:m>
                          <a:r>
                            <a:rPr lang="en-GB" sz="1600" noProof="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MAE (</a:t>
                          </a:r>
                          <a14:m>
                            <m:oMath xmlns:m="http://schemas.openxmlformats.org/officeDocument/2006/math">
                              <m:r>
                                <a:rPr lang="en-GB" sz="1600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en-GB" sz="1600" noProof="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R²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Fitting time (s)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Inference time (</a:t>
                          </a:r>
                          <a:r>
                            <a:rPr lang="en-GB" sz="1600" noProof="0" dirty="0" err="1"/>
                            <a:t>ms</a:t>
                          </a:r>
                          <a:r>
                            <a:rPr lang="en-GB" sz="1600" noProof="0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2532509"/>
                      </a:ext>
                    </a:extLst>
                  </a:tr>
                  <a:tr h="667144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Linear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1,851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2,329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0" u="sng" noProof="0" dirty="0"/>
                            <a:t>0,6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0,031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5717326"/>
                      </a:ext>
                    </a:extLst>
                  </a:tr>
                  <a:tr h="667144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Regularization (linear)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1,851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2,329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0,6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1,891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4561318"/>
                      </a:ext>
                    </a:extLst>
                  </a:tr>
                  <a:tr h="655151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Tree-based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0,175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0,463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0,962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673,375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0,211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69738"/>
                      </a:ext>
                    </a:extLst>
                  </a:tr>
                  <a:tr h="270564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Non-parametric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0,475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0,769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0,897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0,422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0,010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8370065"/>
                      </a:ext>
                    </a:extLst>
                  </a:tr>
                  <a:tr h="467001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Neural network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0,438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0,829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0,905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991,062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0,022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76286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80923CF2-CD9D-464E-0C80-04CF34A715B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3596775"/>
                  </p:ext>
                </p:extLst>
              </p:nvPr>
            </p:nvGraphicFramePr>
            <p:xfrm>
              <a:off x="338639" y="2038382"/>
              <a:ext cx="6468561" cy="337636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807661">
                      <a:extLst>
                        <a:ext uri="{9D8B030D-6E8A-4147-A177-3AD203B41FA5}">
                          <a16:colId xmlns:a16="http://schemas.microsoft.com/office/drawing/2014/main" val="1309978145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358528571"/>
                        </a:ext>
                      </a:extLst>
                    </a:gridCol>
                    <a:gridCol w="965200">
                      <a:extLst>
                        <a:ext uri="{9D8B030D-6E8A-4147-A177-3AD203B41FA5}">
                          <a16:colId xmlns:a16="http://schemas.microsoft.com/office/drawing/2014/main" val="3262824799"/>
                        </a:ext>
                      </a:extLst>
                    </a:gridCol>
                    <a:gridCol w="825500">
                      <a:extLst>
                        <a:ext uri="{9D8B030D-6E8A-4147-A177-3AD203B41FA5}">
                          <a16:colId xmlns:a16="http://schemas.microsoft.com/office/drawing/2014/main" val="2139816353"/>
                        </a:ext>
                      </a:extLst>
                    </a:gridCol>
                    <a:gridCol w="977900">
                      <a:extLst>
                        <a:ext uri="{9D8B030D-6E8A-4147-A177-3AD203B41FA5}">
                          <a16:colId xmlns:a16="http://schemas.microsoft.com/office/drawing/2014/main" val="1705227543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1557997163"/>
                        </a:ext>
                      </a:extLst>
                    </a:gridCol>
                  </a:tblGrid>
                  <a:tr h="584645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Models/Metrics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206944" t="-3125" r="-434028" b="-480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279747" t="-3125" r="-295570" b="-480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R²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Fitting time (s)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Inference time (</a:t>
                          </a:r>
                          <a:r>
                            <a:rPr lang="en-GB" sz="1600" noProof="0" dirty="0" err="1"/>
                            <a:t>ms</a:t>
                          </a:r>
                          <a:r>
                            <a:rPr lang="en-GB" sz="1600" noProof="0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2532509"/>
                      </a:ext>
                    </a:extLst>
                  </a:tr>
                  <a:tr h="667144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Linear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1,851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2,329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0" u="sng" noProof="0" dirty="0"/>
                            <a:t>0,6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0,031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5717326"/>
                      </a:ext>
                    </a:extLst>
                  </a:tr>
                  <a:tr h="667144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Regularization (linear)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1,851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2,329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0,6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1,891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4561318"/>
                      </a:ext>
                    </a:extLst>
                  </a:tr>
                  <a:tr h="655151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Tree-based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0,175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0,463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0,962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673,375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0,211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6973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Non-parametric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0,475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0,769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0,897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0,422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0,010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8370065"/>
                      </a:ext>
                    </a:extLst>
                  </a:tr>
                  <a:tr h="467001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Neural network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0,438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0,829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0,905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991,062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0,022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76286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Shape 3">
            <a:extLst>
              <a:ext uri="{FF2B5EF4-FFF2-40B4-BE49-F238E27FC236}">
                <a16:creationId xmlns:a16="http://schemas.microsoft.com/office/drawing/2014/main" id="{2DAC1552-23E3-E1AE-2C45-C93835DCD440}"/>
              </a:ext>
            </a:extLst>
          </p:cNvPr>
          <p:cNvSpPr/>
          <p:nvPr/>
        </p:nvSpPr>
        <p:spPr bwMode="auto">
          <a:xfrm>
            <a:off x="88038" y="5484396"/>
            <a:ext cx="6969761" cy="44160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2000" b="0" strike="noStrike" spc="-1" noProof="0" dirty="0">
                <a:solidFill>
                  <a:srgbClr val="000000"/>
                </a:solidFill>
                <a:latin typeface="+mj-lt"/>
                <a:ea typeface="DejaVu Sans"/>
              </a:rPr>
              <a:t>Regression results (best metric per column in bold, worst </a:t>
            </a:r>
            <a:r>
              <a:rPr lang="en-GB" sz="2000" spc="-1" noProof="0" dirty="0">
                <a:solidFill>
                  <a:srgbClr val="000000"/>
                </a:solidFill>
                <a:latin typeface="+mj-lt"/>
                <a:ea typeface="DejaVu Sans"/>
              </a:rPr>
              <a:t>underlined</a:t>
            </a:r>
            <a:r>
              <a:rPr lang="en-GB" sz="2000" b="0" strike="noStrike" spc="-1" noProof="0" dirty="0">
                <a:solidFill>
                  <a:srgbClr val="000000"/>
                </a:solidFill>
                <a:latin typeface="+mj-lt"/>
                <a:ea typeface="DejaVu Sans"/>
              </a:rPr>
              <a:t>)</a:t>
            </a: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AEB52476-5DA5-83F8-3AF3-ACED1A03D7E8}"/>
              </a:ext>
            </a:extLst>
          </p:cNvPr>
          <p:cNvSpPr txBox="1"/>
          <p:nvPr/>
        </p:nvSpPr>
        <p:spPr bwMode="auto">
          <a:xfrm>
            <a:off x="6826485" y="1757061"/>
            <a:ext cx="5365515" cy="146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Tree-based models perform the best across all prediction metrics</a:t>
            </a:r>
          </a:p>
        </p:txBody>
      </p:sp>
    </p:spTree>
    <p:extLst>
      <p:ext uri="{BB962C8B-B14F-4D97-AF65-F5344CB8AC3E}">
        <p14:creationId xmlns:p14="http://schemas.microsoft.com/office/powerpoint/2010/main" val="446556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OUTLINE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1</a:t>
            </a:fld>
            <a:endParaRPr lang="en-GB" noProof="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63E76AC-14D5-5109-A85A-5D9F8A166E4B}"/>
              </a:ext>
            </a:extLst>
          </p:cNvPr>
          <p:cNvSpPr txBox="1"/>
          <p:nvPr/>
        </p:nvSpPr>
        <p:spPr bwMode="auto">
          <a:xfrm>
            <a:off x="1280159" y="1011509"/>
            <a:ext cx="9326881" cy="4878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GB" sz="3200" noProof="0" dirty="0">
                <a:latin typeface="Calibri Light"/>
              </a:rPr>
              <a:t>Introduction </a:t>
            </a:r>
          </a:p>
          <a:p>
            <a:pPr marL="685800" indent="-6858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GB" sz="3200" noProof="0" dirty="0">
                <a:solidFill>
                  <a:schemeClr val="bg1">
                    <a:lumMod val="75000"/>
                  </a:schemeClr>
                </a:solidFill>
                <a:latin typeface="Calibri Light"/>
              </a:rPr>
              <a:t>Simulations and data generation </a:t>
            </a:r>
          </a:p>
          <a:p>
            <a:pPr marL="685800" indent="-6858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GB" sz="3200" noProof="0" dirty="0">
                <a:solidFill>
                  <a:schemeClr val="bg1">
                    <a:lumMod val="75000"/>
                  </a:schemeClr>
                </a:solidFill>
                <a:latin typeface="Calibri Light"/>
              </a:rPr>
              <a:t>Regression results and analysis</a:t>
            </a:r>
          </a:p>
          <a:p>
            <a:pPr marL="685800" indent="-6858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GB" sz="3200" noProof="0" dirty="0">
                <a:solidFill>
                  <a:schemeClr val="bg1">
                    <a:lumMod val="75000"/>
                  </a:schemeClr>
                </a:solidFill>
                <a:latin typeface="Calibri Light"/>
              </a:rPr>
              <a:t>Machine learning beyond regression</a:t>
            </a:r>
          </a:p>
          <a:p>
            <a:pPr marL="685800" indent="-6858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GB" sz="3200" noProof="0" dirty="0">
                <a:solidFill>
                  <a:schemeClr val="bg1">
                    <a:lumMod val="75000"/>
                  </a:schemeClr>
                </a:solidFill>
                <a:latin typeface="Calibri Light"/>
              </a:rPr>
              <a:t>Conclusion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B67B4742-EEF1-13D5-54E0-E663130AF9A7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EBBB53EB-7F1F-FCCE-B576-F3E47CA6E79E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REGRESSION RESULTS AND ANALYSIS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CE97AA2-9F1F-65BB-7BD2-1C8E6C54B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19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A0A900-7760-C92E-7A53-FCAA479D81D6}"/>
              </a:ext>
            </a:extLst>
          </p:cNvPr>
          <p:cNvSpPr txBox="1"/>
          <p:nvPr/>
        </p:nvSpPr>
        <p:spPr bwMode="auto">
          <a:xfrm>
            <a:off x="919305" y="817701"/>
            <a:ext cx="6431281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Results</a:t>
            </a:r>
          </a:p>
        </p:txBody>
      </p:sp>
      <p:sp>
        <p:nvSpPr>
          <p:cNvPr id="12" name="Block Arc 42">
            <a:extLst>
              <a:ext uri="{FF2B5EF4-FFF2-40B4-BE49-F238E27FC236}">
                <a16:creationId xmlns:a16="http://schemas.microsoft.com/office/drawing/2014/main" id="{41E52C7D-8C22-5726-5669-278E2010CDC7}"/>
              </a:ext>
            </a:extLst>
          </p:cNvPr>
          <p:cNvSpPr/>
          <p:nvPr/>
        </p:nvSpPr>
        <p:spPr bwMode="auto">
          <a:xfrm flipH="1">
            <a:off x="11527856" y="49667"/>
            <a:ext cx="503836" cy="492660"/>
          </a:xfrm>
          <a:prstGeom prst="blockArc">
            <a:avLst>
              <a:gd name="adj1" fmla="val 8926282"/>
              <a:gd name="adj2" fmla="val 16331239"/>
              <a:gd name="adj3" fmla="val 8827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Oval 41">
            <a:extLst>
              <a:ext uri="{FF2B5EF4-FFF2-40B4-BE49-F238E27FC236}">
                <a16:creationId xmlns:a16="http://schemas.microsoft.com/office/drawing/2014/main" id="{EE996BDD-34AC-EC26-A6BC-849E286D5E51}"/>
              </a:ext>
            </a:extLst>
          </p:cNvPr>
          <p:cNvSpPr/>
          <p:nvPr/>
        </p:nvSpPr>
        <p:spPr bwMode="auto">
          <a:xfrm>
            <a:off x="11552016" y="73377"/>
            <a:ext cx="466445" cy="45609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6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6BEEAB02-71BB-660C-7E6C-3DDDF37030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1534929"/>
                  </p:ext>
                </p:extLst>
              </p:nvPr>
            </p:nvGraphicFramePr>
            <p:xfrm>
              <a:off x="338639" y="2038382"/>
              <a:ext cx="6468561" cy="337636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807661">
                      <a:extLst>
                        <a:ext uri="{9D8B030D-6E8A-4147-A177-3AD203B41FA5}">
                          <a16:colId xmlns:a16="http://schemas.microsoft.com/office/drawing/2014/main" val="1309978145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358528571"/>
                        </a:ext>
                      </a:extLst>
                    </a:gridCol>
                    <a:gridCol w="965200">
                      <a:extLst>
                        <a:ext uri="{9D8B030D-6E8A-4147-A177-3AD203B41FA5}">
                          <a16:colId xmlns:a16="http://schemas.microsoft.com/office/drawing/2014/main" val="3262824799"/>
                        </a:ext>
                      </a:extLst>
                    </a:gridCol>
                    <a:gridCol w="825500">
                      <a:extLst>
                        <a:ext uri="{9D8B030D-6E8A-4147-A177-3AD203B41FA5}">
                          <a16:colId xmlns:a16="http://schemas.microsoft.com/office/drawing/2014/main" val="2139816353"/>
                        </a:ext>
                      </a:extLst>
                    </a:gridCol>
                    <a:gridCol w="977900">
                      <a:extLst>
                        <a:ext uri="{9D8B030D-6E8A-4147-A177-3AD203B41FA5}">
                          <a16:colId xmlns:a16="http://schemas.microsoft.com/office/drawing/2014/main" val="1705227543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1557997163"/>
                        </a:ext>
                      </a:extLst>
                    </a:gridCol>
                  </a:tblGrid>
                  <a:tr h="561774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Models/Metrics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MSE (</a:t>
                          </a:r>
                          <a14:m>
                            <m:oMath xmlns:m="http://schemas.openxmlformats.org/officeDocument/2006/math">
                              <m:r>
                                <a:rPr lang="en-GB" sz="1600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oMath>
                          </a14:m>
                          <a:r>
                            <a:rPr lang="en-GB" sz="1600" noProof="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MAE (</a:t>
                          </a:r>
                          <a14:m>
                            <m:oMath xmlns:m="http://schemas.openxmlformats.org/officeDocument/2006/math">
                              <m:r>
                                <a:rPr lang="en-GB" sz="1600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en-GB" sz="1600" noProof="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R²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Fitting time (s)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Inference time (</a:t>
                          </a:r>
                          <a:r>
                            <a:rPr lang="en-GB" sz="1600" noProof="0" dirty="0" err="1"/>
                            <a:t>ms</a:t>
                          </a:r>
                          <a:r>
                            <a:rPr lang="en-GB" sz="1600" noProof="0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2532509"/>
                      </a:ext>
                    </a:extLst>
                  </a:tr>
                  <a:tr h="667144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Linear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1,851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2,329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0" u="sng" noProof="0" dirty="0"/>
                            <a:t>0,6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0,031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5717326"/>
                      </a:ext>
                    </a:extLst>
                  </a:tr>
                  <a:tr h="667144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Regularization (linear)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1,851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2,329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0,6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1,891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4561318"/>
                      </a:ext>
                    </a:extLst>
                  </a:tr>
                  <a:tr h="655151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Tree-based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0,175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0,463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0,962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673,375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0,211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69738"/>
                      </a:ext>
                    </a:extLst>
                  </a:tr>
                  <a:tr h="270564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Non-parametric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0,475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0,769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0,897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0,422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0,010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8370065"/>
                      </a:ext>
                    </a:extLst>
                  </a:tr>
                  <a:tr h="467001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Neural network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0,438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0,829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0,905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991,062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0,022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76286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6BEEAB02-71BB-660C-7E6C-3DDDF37030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1534929"/>
                  </p:ext>
                </p:extLst>
              </p:nvPr>
            </p:nvGraphicFramePr>
            <p:xfrm>
              <a:off x="338639" y="2038382"/>
              <a:ext cx="6468561" cy="337636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807661">
                      <a:extLst>
                        <a:ext uri="{9D8B030D-6E8A-4147-A177-3AD203B41FA5}">
                          <a16:colId xmlns:a16="http://schemas.microsoft.com/office/drawing/2014/main" val="1309978145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358528571"/>
                        </a:ext>
                      </a:extLst>
                    </a:gridCol>
                    <a:gridCol w="965200">
                      <a:extLst>
                        <a:ext uri="{9D8B030D-6E8A-4147-A177-3AD203B41FA5}">
                          <a16:colId xmlns:a16="http://schemas.microsoft.com/office/drawing/2014/main" val="3262824799"/>
                        </a:ext>
                      </a:extLst>
                    </a:gridCol>
                    <a:gridCol w="825500">
                      <a:extLst>
                        <a:ext uri="{9D8B030D-6E8A-4147-A177-3AD203B41FA5}">
                          <a16:colId xmlns:a16="http://schemas.microsoft.com/office/drawing/2014/main" val="2139816353"/>
                        </a:ext>
                      </a:extLst>
                    </a:gridCol>
                    <a:gridCol w="977900">
                      <a:extLst>
                        <a:ext uri="{9D8B030D-6E8A-4147-A177-3AD203B41FA5}">
                          <a16:colId xmlns:a16="http://schemas.microsoft.com/office/drawing/2014/main" val="1705227543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1557997163"/>
                        </a:ext>
                      </a:extLst>
                    </a:gridCol>
                  </a:tblGrid>
                  <a:tr h="584645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Models/Metrics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206944" t="-3125" r="-434028" b="-480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279747" t="-3125" r="-295570" b="-480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R²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Fitting time (s)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Inference time (</a:t>
                          </a:r>
                          <a:r>
                            <a:rPr lang="en-GB" sz="1600" noProof="0" dirty="0" err="1"/>
                            <a:t>ms</a:t>
                          </a:r>
                          <a:r>
                            <a:rPr lang="en-GB" sz="1600" noProof="0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2532509"/>
                      </a:ext>
                    </a:extLst>
                  </a:tr>
                  <a:tr h="667144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Linear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1,851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2,329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0" u="sng" noProof="0" dirty="0"/>
                            <a:t>0,6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0,031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5717326"/>
                      </a:ext>
                    </a:extLst>
                  </a:tr>
                  <a:tr h="667144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Regularization (linear)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1,851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2,329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0,6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1,891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4561318"/>
                      </a:ext>
                    </a:extLst>
                  </a:tr>
                  <a:tr h="655151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Tree-based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0,175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0,463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0,962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673,375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0,211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6973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Non-parametric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0,475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0,769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0,897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0,422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0,010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8370065"/>
                      </a:ext>
                    </a:extLst>
                  </a:tr>
                  <a:tr h="467001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Neural network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0,438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0,829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0,905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991,062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0,022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76286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Shape 3">
            <a:extLst>
              <a:ext uri="{FF2B5EF4-FFF2-40B4-BE49-F238E27FC236}">
                <a16:creationId xmlns:a16="http://schemas.microsoft.com/office/drawing/2014/main" id="{1E7317DB-042F-ABB4-9F60-F6D0654FEC4A}"/>
              </a:ext>
            </a:extLst>
          </p:cNvPr>
          <p:cNvSpPr/>
          <p:nvPr/>
        </p:nvSpPr>
        <p:spPr bwMode="auto">
          <a:xfrm>
            <a:off x="88038" y="5484396"/>
            <a:ext cx="6969761" cy="44160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2000" b="0" strike="noStrike" spc="-1" noProof="0" dirty="0">
                <a:solidFill>
                  <a:srgbClr val="000000"/>
                </a:solidFill>
                <a:latin typeface="+mj-lt"/>
                <a:ea typeface="DejaVu Sans"/>
              </a:rPr>
              <a:t>Regression results (best metric per column in bold, worst </a:t>
            </a:r>
            <a:r>
              <a:rPr lang="en-GB" sz="2000" spc="-1" noProof="0" dirty="0">
                <a:solidFill>
                  <a:srgbClr val="000000"/>
                </a:solidFill>
                <a:latin typeface="+mj-lt"/>
                <a:ea typeface="DejaVu Sans"/>
              </a:rPr>
              <a:t>underlined</a:t>
            </a:r>
            <a:r>
              <a:rPr lang="en-GB" sz="2000" b="0" strike="noStrike" spc="-1" noProof="0" dirty="0">
                <a:solidFill>
                  <a:srgbClr val="000000"/>
                </a:solidFill>
                <a:latin typeface="+mj-lt"/>
                <a:ea typeface="DejaVu Sans"/>
              </a:rPr>
              <a:t>)</a:t>
            </a: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F4C58ACD-F65D-6ABC-9BAC-543409E5B780}"/>
              </a:ext>
            </a:extLst>
          </p:cNvPr>
          <p:cNvSpPr txBox="1"/>
          <p:nvPr/>
        </p:nvSpPr>
        <p:spPr bwMode="auto">
          <a:xfrm>
            <a:off x="6826485" y="1757061"/>
            <a:ext cx="5365515" cy="3682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Tree-based models perform the best across all prediction metrics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Regularization has a slight detrimental effect (Linear/Random forest/dropout) due to the deterministic nature  </a:t>
            </a:r>
          </a:p>
        </p:txBody>
      </p:sp>
    </p:spTree>
    <p:extLst>
      <p:ext uri="{BB962C8B-B14F-4D97-AF65-F5344CB8AC3E}">
        <p14:creationId xmlns:p14="http://schemas.microsoft.com/office/powerpoint/2010/main" val="3600121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5A505DC8-30AB-589B-609E-7EB56EA5684F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663C4B3B-D6CC-19D6-4792-DFE9FD00EC0B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REGRESSION RESULTS AND ANALYSIS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4B1500F-9049-7DCD-ADD4-7E2A0FAC9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20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1898F48-229D-3426-ED5B-E5BD057E0E2D}"/>
              </a:ext>
            </a:extLst>
          </p:cNvPr>
          <p:cNvSpPr txBox="1"/>
          <p:nvPr/>
        </p:nvSpPr>
        <p:spPr bwMode="auto">
          <a:xfrm>
            <a:off x="919305" y="817701"/>
            <a:ext cx="6431281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Residuals</a:t>
            </a:r>
          </a:p>
        </p:txBody>
      </p:sp>
      <p:sp>
        <p:nvSpPr>
          <p:cNvPr id="12" name="Block Arc 42">
            <a:extLst>
              <a:ext uri="{FF2B5EF4-FFF2-40B4-BE49-F238E27FC236}">
                <a16:creationId xmlns:a16="http://schemas.microsoft.com/office/drawing/2014/main" id="{3C64386F-8F76-A19E-303F-13EA843A20DC}"/>
              </a:ext>
            </a:extLst>
          </p:cNvPr>
          <p:cNvSpPr/>
          <p:nvPr/>
        </p:nvSpPr>
        <p:spPr bwMode="auto">
          <a:xfrm flipH="1">
            <a:off x="11527856" y="49667"/>
            <a:ext cx="503836" cy="492660"/>
          </a:xfrm>
          <a:prstGeom prst="blockArc">
            <a:avLst>
              <a:gd name="adj1" fmla="val 5961679"/>
              <a:gd name="adj2" fmla="val 16331239"/>
              <a:gd name="adj3" fmla="val 8827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Oval 41">
            <a:extLst>
              <a:ext uri="{FF2B5EF4-FFF2-40B4-BE49-F238E27FC236}">
                <a16:creationId xmlns:a16="http://schemas.microsoft.com/office/drawing/2014/main" id="{083497AD-5498-F482-7401-3495EABBA9B3}"/>
              </a:ext>
            </a:extLst>
          </p:cNvPr>
          <p:cNvSpPr/>
          <p:nvPr/>
        </p:nvSpPr>
        <p:spPr bwMode="auto">
          <a:xfrm>
            <a:off x="11552016" y="73377"/>
            <a:ext cx="466445" cy="45609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6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6B63E09-487F-ABBB-793B-DD9C86DD15D0}"/>
              </a:ext>
            </a:extLst>
          </p:cNvPr>
          <p:cNvGrpSpPr/>
          <p:nvPr/>
        </p:nvGrpSpPr>
        <p:grpSpPr>
          <a:xfrm>
            <a:off x="822494" y="2016141"/>
            <a:ext cx="10547013" cy="3653131"/>
            <a:chOff x="730533" y="2016141"/>
            <a:chExt cx="10547013" cy="365313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EEDB08E-02DE-40FA-7413-23B5DF6179C6}"/>
                </a:ext>
              </a:extLst>
            </p:cNvPr>
            <p:cNvGrpSpPr/>
            <p:nvPr/>
          </p:nvGrpSpPr>
          <p:grpSpPr>
            <a:xfrm>
              <a:off x="730533" y="2016141"/>
              <a:ext cx="10547013" cy="3198829"/>
              <a:chOff x="730533" y="2016141"/>
              <a:chExt cx="10547013" cy="3198829"/>
            </a:xfrm>
          </p:grpSpPr>
          <p:pic>
            <p:nvPicPr>
              <p:cNvPr id="8" name="Picture 7" descr="A graph of a graph with a blue dotted line&#10;&#10;AI-generated content may be incorrect.">
                <a:extLst>
                  <a:ext uri="{FF2B5EF4-FFF2-40B4-BE49-F238E27FC236}">
                    <a16:creationId xmlns:a16="http://schemas.microsoft.com/office/drawing/2014/main" id="{1B2F0DB7-C20C-65E7-A716-6AC6E87A2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0533" y="2016141"/>
                <a:ext cx="4346556" cy="3198828"/>
              </a:xfrm>
              <a:prstGeom prst="rect">
                <a:avLst/>
              </a:prstGeom>
            </p:spPr>
          </p:pic>
          <p:pic>
            <p:nvPicPr>
              <p:cNvPr id="10" name="Picture 9" descr="A graph of a graph of a blue line&#10;&#10;AI-generated content may be incorrect.">
                <a:extLst>
                  <a:ext uri="{FF2B5EF4-FFF2-40B4-BE49-F238E27FC236}">
                    <a16:creationId xmlns:a16="http://schemas.microsoft.com/office/drawing/2014/main" id="{55B6A2D0-63E3-0141-05DF-66F5FA390A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30990" y="2016141"/>
                <a:ext cx="4346556" cy="3198829"/>
              </a:xfrm>
              <a:prstGeom prst="rect">
                <a:avLst/>
              </a:prstGeom>
            </p:spPr>
          </p:pic>
        </p:grpSp>
        <p:sp>
          <p:nvSpPr>
            <p:cNvPr id="11" name="TextShape 3">
              <a:extLst>
                <a:ext uri="{FF2B5EF4-FFF2-40B4-BE49-F238E27FC236}">
                  <a16:creationId xmlns:a16="http://schemas.microsoft.com/office/drawing/2014/main" id="{F520C752-16E7-8505-DFE8-92CB5D581185}"/>
                </a:ext>
              </a:extLst>
            </p:cNvPr>
            <p:cNvSpPr/>
            <p:nvPr/>
          </p:nvSpPr>
          <p:spPr bwMode="auto">
            <a:xfrm>
              <a:off x="840755" y="5227669"/>
              <a:ext cx="10326569" cy="441603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000" b="0" strike="noStrike" spc="-1" noProof="0" dirty="0">
                  <a:solidFill>
                    <a:srgbClr val="000000"/>
                  </a:solidFill>
                  <a:latin typeface="+mj-lt"/>
                  <a:ea typeface="DejaVu Sans"/>
                </a:rPr>
                <a:t>Residuals of the best performing model (Bagging) with respect to geometric 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2210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4862FC16-78F5-0D50-8C67-338D6DB8309B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B4D7F644-CB15-BFDF-87F5-FF01973ECE4D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REGRESSION RESULTS AND ANALYSIS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C6BA3E5-EC0D-E5EF-30A5-B99132FBF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21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B160931-4178-AC58-E498-64D1F6A3B5A1}"/>
              </a:ext>
            </a:extLst>
          </p:cNvPr>
          <p:cNvSpPr txBox="1"/>
          <p:nvPr/>
        </p:nvSpPr>
        <p:spPr bwMode="auto">
          <a:xfrm>
            <a:off x="919305" y="817701"/>
            <a:ext cx="6431281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Residuals</a:t>
            </a:r>
          </a:p>
        </p:txBody>
      </p:sp>
      <p:sp>
        <p:nvSpPr>
          <p:cNvPr id="12" name="Block Arc 42">
            <a:extLst>
              <a:ext uri="{FF2B5EF4-FFF2-40B4-BE49-F238E27FC236}">
                <a16:creationId xmlns:a16="http://schemas.microsoft.com/office/drawing/2014/main" id="{F429C0E8-2B35-C96A-586B-D3CD9445E2AC}"/>
              </a:ext>
            </a:extLst>
          </p:cNvPr>
          <p:cNvSpPr/>
          <p:nvPr/>
        </p:nvSpPr>
        <p:spPr bwMode="auto">
          <a:xfrm flipH="1">
            <a:off x="11527856" y="49667"/>
            <a:ext cx="503836" cy="492660"/>
          </a:xfrm>
          <a:prstGeom prst="blockArc">
            <a:avLst>
              <a:gd name="adj1" fmla="val 2948568"/>
              <a:gd name="adj2" fmla="val 16331239"/>
              <a:gd name="adj3" fmla="val 8827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Oval 41">
            <a:extLst>
              <a:ext uri="{FF2B5EF4-FFF2-40B4-BE49-F238E27FC236}">
                <a16:creationId xmlns:a16="http://schemas.microsoft.com/office/drawing/2014/main" id="{99BC2119-C410-6247-7F45-6F1D3D7F34C3}"/>
              </a:ext>
            </a:extLst>
          </p:cNvPr>
          <p:cNvSpPr/>
          <p:nvPr/>
        </p:nvSpPr>
        <p:spPr bwMode="auto">
          <a:xfrm>
            <a:off x="11552016" y="73377"/>
            <a:ext cx="466445" cy="45609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6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88ECCA-41B8-5F04-FDD5-C205CD345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725" y="817701"/>
            <a:ext cx="4543727" cy="45517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9">
                <a:extLst>
                  <a:ext uri="{FF2B5EF4-FFF2-40B4-BE49-F238E27FC236}">
                    <a16:creationId xmlns:a16="http://schemas.microsoft.com/office/drawing/2014/main" id="{27D7917C-7F0F-7720-452D-960BD7F25D45}"/>
                  </a:ext>
                </a:extLst>
              </p:cNvPr>
              <p:cNvSpPr txBox="1"/>
              <p:nvPr/>
            </p:nvSpPr>
            <p:spPr bwMode="auto">
              <a:xfrm>
                <a:off x="380825" y="1757061"/>
                <a:ext cx="6349584" cy="4420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GB" sz="2400" noProof="0" dirty="0">
                    <a:latin typeface="Calibri Light"/>
                  </a:rPr>
                  <a:t>Peak strain near the contact tip (</a:t>
                </a:r>
                <a14:m>
                  <m:oMath xmlns:m="http://schemas.openxmlformats.org/officeDocument/2006/math">
                    <m:r>
                      <a:rPr lang="en-GB" sz="2400" b="0" i="1" noProof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400" b="0" i="1" noProof="0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GB" sz="2400" b="0" i="1" noProof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4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±1</m:t>
                    </m:r>
                  </m:oMath>
                </a14:m>
                <a:r>
                  <a:rPr lang="en-GB" sz="2400" noProof="0" dirty="0">
                    <a:latin typeface="Calibri Light"/>
                  </a:rPr>
                  <a:t>)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GB" sz="2400" noProof="0" dirty="0">
                    <a:latin typeface="Calibri Light"/>
                  </a:rPr>
                  <a:t>Reduce uncertainty using : </a:t>
                </a:r>
              </a:p>
              <a:p>
                <a:pPr marL="800100" lvl="1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GB" sz="2400" noProof="0" dirty="0">
                    <a:latin typeface="Calibri Light"/>
                  </a:rPr>
                  <a:t>Refining the meshing </a:t>
                </a:r>
              </a:p>
              <a:p>
                <a:pPr marL="800100" lvl="1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GB" sz="2400" noProof="0" dirty="0">
                    <a:latin typeface="Calibri Light"/>
                  </a:rPr>
                  <a:t>Data augmentation/balancing</a:t>
                </a:r>
              </a:p>
              <a:p>
                <a:pPr>
                  <a:lnSpc>
                    <a:spcPct val="200000"/>
                  </a:lnSpc>
                  <a:defRPr/>
                </a:pPr>
                <a:endParaRPr lang="en-GB" sz="2400" noProof="0" dirty="0">
                  <a:latin typeface="Calibri Light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  <a:defRPr/>
                </a:pPr>
                <a:endParaRPr lang="en-GB" sz="2400" noProof="0" dirty="0">
                  <a:latin typeface="Calibri Light"/>
                </a:endParaRPr>
              </a:p>
            </p:txBody>
          </p:sp>
        </mc:Choice>
        <mc:Fallback xmlns="">
          <p:sp>
            <p:nvSpPr>
              <p:cNvPr id="5" name="ZoneTexte 9">
                <a:extLst>
                  <a:ext uri="{FF2B5EF4-FFF2-40B4-BE49-F238E27FC236}">
                    <a16:creationId xmlns:a16="http://schemas.microsoft.com/office/drawing/2014/main" id="{27D7917C-7F0F-7720-452D-960BD7F25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0825" y="1757061"/>
                <a:ext cx="6349584" cy="4420890"/>
              </a:xfrm>
              <a:prstGeom prst="rect">
                <a:avLst/>
              </a:prstGeom>
              <a:blipFill>
                <a:blip r:embed="rId3"/>
                <a:stretch>
                  <a:fillRect l="-1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Shape 3">
            <a:extLst>
              <a:ext uri="{FF2B5EF4-FFF2-40B4-BE49-F238E27FC236}">
                <a16:creationId xmlns:a16="http://schemas.microsoft.com/office/drawing/2014/main" id="{E5ABA550-81FC-B05D-9587-039EEC5F4D7D}"/>
              </a:ext>
            </a:extLst>
          </p:cNvPr>
          <p:cNvSpPr/>
          <p:nvPr/>
        </p:nvSpPr>
        <p:spPr bwMode="auto">
          <a:xfrm>
            <a:off x="6592192" y="5232065"/>
            <a:ext cx="5222793" cy="94588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2000" b="0" strike="noStrike" spc="-1" noProof="0" dirty="0">
                <a:solidFill>
                  <a:srgbClr val="000000"/>
                </a:solidFill>
                <a:latin typeface="+mj-lt"/>
                <a:ea typeface="DejaVu Sans"/>
              </a:rPr>
              <a:t>Visualization of a simulation showing the equivalent total strain in the elliptic contact area</a:t>
            </a:r>
          </a:p>
        </p:txBody>
      </p:sp>
    </p:spTree>
    <p:extLst>
      <p:ext uri="{BB962C8B-B14F-4D97-AF65-F5344CB8AC3E}">
        <p14:creationId xmlns:p14="http://schemas.microsoft.com/office/powerpoint/2010/main" val="896777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B46233AF-36CD-52F4-0438-88DC01BE33E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8FB5F3FA-3D03-A4F2-7350-DAF8AF3D84AF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REGRESSION RESULTS AND ANALYSIS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6F54A1C-41BC-323E-2D8C-3C1A1DE3F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22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BBCCA71-20D4-8F9A-F803-336EB505469E}"/>
              </a:ext>
            </a:extLst>
          </p:cNvPr>
          <p:cNvSpPr txBox="1"/>
          <p:nvPr/>
        </p:nvSpPr>
        <p:spPr bwMode="auto">
          <a:xfrm>
            <a:off x="919305" y="817701"/>
            <a:ext cx="6431281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Visualization : Linear regression</a:t>
            </a:r>
          </a:p>
        </p:txBody>
      </p:sp>
      <p:pic>
        <p:nvPicPr>
          <p:cNvPr id="9" name="Picture 8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151E13FA-5555-16CE-1DBF-15E1C81F1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25" y="2377759"/>
            <a:ext cx="5345503" cy="2742769"/>
          </a:xfrm>
          <a:prstGeom prst="rect">
            <a:avLst/>
          </a:prstGeom>
        </p:spPr>
      </p:pic>
      <p:pic>
        <p:nvPicPr>
          <p:cNvPr id="11" name="Picture 10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DF1BA22A-824B-4038-E4BB-370E02C9B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997" y="2377758"/>
            <a:ext cx="5321360" cy="27427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D68A2D-1A25-44FF-8CBF-D85DAAA45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25" y="2379600"/>
            <a:ext cx="5346342" cy="2743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49BE63-2A47-81F0-AD31-725CD6513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4400" y="2379600"/>
            <a:ext cx="5322194" cy="2743200"/>
          </a:xfrm>
          <a:prstGeom prst="rect">
            <a:avLst/>
          </a:prstGeom>
        </p:spPr>
      </p:pic>
      <p:sp>
        <p:nvSpPr>
          <p:cNvPr id="3" name="Block Arc 42">
            <a:extLst>
              <a:ext uri="{FF2B5EF4-FFF2-40B4-BE49-F238E27FC236}">
                <a16:creationId xmlns:a16="http://schemas.microsoft.com/office/drawing/2014/main" id="{D79539F6-FADA-A3AA-8FB3-5857791D7EAE}"/>
              </a:ext>
            </a:extLst>
          </p:cNvPr>
          <p:cNvSpPr/>
          <p:nvPr/>
        </p:nvSpPr>
        <p:spPr bwMode="auto">
          <a:xfrm flipH="1">
            <a:off x="11527856" y="49667"/>
            <a:ext cx="503836" cy="492660"/>
          </a:xfrm>
          <a:prstGeom prst="blockArc">
            <a:avLst>
              <a:gd name="adj1" fmla="val 240451"/>
              <a:gd name="adj2" fmla="val 16331239"/>
              <a:gd name="adj3" fmla="val 8827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Oval 41">
            <a:extLst>
              <a:ext uri="{FF2B5EF4-FFF2-40B4-BE49-F238E27FC236}">
                <a16:creationId xmlns:a16="http://schemas.microsoft.com/office/drawing/2014/main" id="{56FF8D6C-D4E8-E308-77E0-5E11FBF136F9}"/>
              </a:ext>
            </a:extLst>
          </p:cNvPr>
          <p:cNvSpPr/>
          <p:nvPr/>
        </p:nvSpPr>
        <p:spPr bwMode="auto">
          <a:xfrm>
            <a:off x="11552016" y="73377"/>
            <a:ext cx="466445" cy="45609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6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208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C061F061-6EC9-EAB6-C6A1-DB0873BCB27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43E6AEDE-415A-3036-73A6-C2597698F93B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REGRESSION RESULTS AND ANALYSIS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360F89E-FE32-9D0A-0FDB-0E6BE64F4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23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6327DA0-D16C-6F8D-BA91-C06268AC3A40}"/>
              </a:ext>
            </a:extLst>
          </p:cNvPr>
          <p:cNvSpPr txBox="1"/>
          <p:nvPr/>
        </p:nvSpPr>
        <p:spPr bwMode="auto">
          <a:xfrm>
            <a:off x="919305" y="817701"/>
            <a:ext cx="6431281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Visualization : LASSO</a:t>
            </a:r>
          </a:p>
        </p:txBody>
      </p:sp>
      <p:pic>
        <p:nvPicPr>
          <p:cNvPr id="9" name="Picture 8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A0DF78A4-5BC0-294A-BB65-FF3126BEA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25" y="2358171"/>
            <a:ext cx="5345503" cy="2742769"/>
          </a:xfrm>
          <a:prstGeom prst="rect">
            <a:avLst/>
          </a:prstGeom>
        </p:spPr>
      </p:pic>
      <p:pic>
        <p:nvPicPr>
          <p:cNvPr id="11" name="Picture 10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C7DE2964-9E09-B185-1259-63A2715F2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997" y="2397345"/>
            <a:ext cx="5321360" cy="2742770"/>
          </a:xfrm>
          <a:prstGeom prst="rect">
            <a:avLst/>
          </a:prstGeom>
        </p:spPr>
      </p:pic>
      <p:pic>
        <p:nvPicPr>
          <p:cNvPr id="4" name="Picture 3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CDFF333C-D33E-84D7-1E80-BA948CC95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00" y="2377800"/>
            <a:ext cx="5346343" cy="2743200"/>
          </a:xfrm>
          <a:prstGeom prst="rect">
            <a:avLst/>
          </a:prstGeom>
        </p:spPr>
      </p:pic>
      <p:pic>
        <p:nvPicPr>
          <p:cNvPr id="8" name="Picture 7" descr="A diagram of a fingerprint scan&#10;&#10;AI-generated content may be incorrect.">
            <a:extLst>
              <a:ext uri="{FF2B5EF4-FFF2-40B4-BE49-F238E27FC236}">
                <a16:creationId xmlns:a16="http://schemas.microsoft.com/office/drawing/2014/main" id="{5874E109-CB45-81B7-3439-806FB10EB1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4401" y="2377800"/>
            <a:ext cx="5322195" cy="27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980F4A-F183-2AF1-D80F-3E49A44328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4400" y="2379600"/>
            <a:ext cx="5322194" cy="2743200"/>
          </a:xfrm>
          <a:prstGeom prst="rect">
            <a:avLst/>
          </a:prstGeom>
        </p:spPr>
      </p:pic>
      <p:sp>
        <p:nvSpPr>
          <p:cNvPr id="3" name="Block Arc 42">
            <a:extLst>
              <a:ext uri="{FF2B5EF4-FFF2-40B4-BE49-F238E27FC236}">
                <a16:creationId xmlns:a16="http://schemas.microsoft.com/office/drawing/2014/main" id="{DFF1A261-2096-20EC-1028-AD542994183F}"/>
              </a:ext>
            </a:extLst>
          </p:cNvPr>
          <p:cNvSpPr/>
          <p:nvPr/>
        </p:nvSpPr>
        <p:spPr bwMode="auto">
          <a:xfrm flipH="1">
            <a:off x="11527856" y="49667"/>
            <a:ext cx="503836" cy="492660"/>
          </a:xfrm>
          <a:prstGeom prst="blockArc">
            <a:avLst>
              <a:gd name="adj1" fmla="val 240451"/>
              <a:gd name="adj2" fmla="val 16331239"/>
              <a:gd name="adj3" fmla="val 8827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Oval 41">
            <a:extLst>
              <a:ext uri="{FF2B5EF4-FFF2-40B4-BE49-F238E27FC236}">
                <a16:creationId xmlns:a16="http://schemas.microsoft.com/office/drawing/2014/main" id="{DEF3F6F9-9CC8-A37B-BD0E-5BA5940B6903}"/>
              </a:ext>
            </a:extLst>
          </p:cNvPr>
          <p:cNvSpPr/>
          <p:nvPr/>
        </p:nvSpPr>
        <p:spPr bwMode="auto">
          <a:xfrm>
            <a:off x="11552016" y="73377"/>
            <a:ext cx="466445" cy="45609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6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158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49ECE2C1-17F2-8737-B9D5-26C52DFB037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74CC5E37-5E13-A421-3EA5-C57FDDFAF008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REGRESSION RESULTS AND ANALYSIS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96ABE4B-244C-C22B-41E6-B9A0EA27E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24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AA3BA0E-DA32-EC81-5EA1-355DB9D737A1}"/>
              </a:ext>
            </a:extLst>
          </p:cNvPr>
          <p:cNvSpPr txBox="1"/>
          <p:nvPr/>
        </p:nvSpPr>
        <p:spPr bwMode="auto">
          <a:xfrm>
            <a:off x="919305" y="817701"/>
            <a:ext cx="6431281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Visualization : Ridge</a:t>
            </a:r>
          </a:p>
        </p:txBody>
      </p:sp>
      <p:pic>
        <p:nvPicPr>
          <p:cNvPr id="9" name="Picture 8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0A3CB384-1D81-0071-7DBF-AB64DE328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25" y="2358171"/>
            <a:ext cx="5345503" cy="2742769"/>
          </a:xfrm>
          <a:prstGeom prst="rect">
            <a:avLst/>
          </a:prstGeom>
        </p:spPr>
      </p:pic>
      <p:pic>
        <p:nvPicPr>
          <p:cNvPr id="11" name="Picture 10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7CBF3FE0-8601-EE58-045F-030EDAC25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997" y="2397345"/>
            <a:ext cx="5321360" cy="2742770"/>
          </a:xfrm>
          <a:prstGeom prst="rect">
            <a:avLst/>
          </a:prstGeom>
        </p:spPr>
      </p:pic>
      <p:pic>
        <p:nvPicPr>
          <p:cNvPr id="4" name="Picture 3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91C14FC4-F5AD-0343-724D-F61903E2A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00" y="2358000"/>
            <a:ext cx="5346343" cy="2743200"/>
          </a:xfrm>
          <a:prstGeom prst="rect">
            <a:avLst/>
          </a:prstGeom>
        </p:spPr>
      </p:pic>
      <p:pic>
        <p:nvPicPr>
          <p:cNvPr id="8" name="Picture 7" descr="A diagram of a fingerprint scan&#10;&#10;AI-generated content may be incorrect.">
            <a:extLst>
              <a:ext uri="{FF2B5EF4-FFF2-40B4-BE49-F238E27FC236}">
                <a16:creationId xmlns:a16="http://schemas.microsoft.com/office/drawing/2014/main" id="{2663A49B-5A43-B165-55B2-602ACC4D91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4401" y="2397600"/>
            <a:ext cx="5322195" cy="2743200"/>
          </a:xfrm>
          <a:prstGeom prst="rect">
            <a:avLst/>
          </a:prstGeom>
        </p:spPr>
      </p:pic>
      <p:pic>
        <p:nvPicPr>
          <p:cNvPr id="5" name="Picture 4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4C937180-B092-5D47-C864-480DBAADFB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4400" y="2377800"/>
            <a:ext cx="5322195" cy="2743200"/>
          </a:xfrm>
          <a:prstGeom prst="rect">
            <a:avLst/>
          </a:prstGeom>
        </p:spPr>
      </p:pic>
      <p:pic>
        <p:nvPicPr>
          <p:cNvPr id="14" name="Picture 13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2A8D40FA-3B9F-55CE-7BA3-662E7C934C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600" y="2377800"/>
            <a:ext cx="5346343" cy="2743200"/>
          </a:xfrm>
          <a:prstGeom prst="rect">
            <a:avLst/>
          </a:prstGeom>
        </p:spPr>
      </p:pic>
      <p:sp>
        <p:nvSpPr>
          <p:cNvPr id="3" name="Block Arc 42">
            <a:extLst>
              <a:ext uri="{FF2B5EF4-FFF2-40B4-BE49-F238E27FC236}">
                <a16:creationId xmlns:a16="http://schemas.microsoft.com/office/drawing/2014/main" id="{FD8EDB73-6F08-A7A5-14F2-4B307CF85B5B}"/>
              </a:ext>
            </a:extLst>
          </p:cNvPr>
          <p:cNvSpPr/>
          <p:nvPr/>
        </p:nvSpPr>
        <p:spPr bwMode="auto">
          <a:xfrm flipH="1">
            <a:off x="11527856" y="49667"/>
            <a:ext cx="503836" cy="492660"/>
          </a:xfrm>
          <a:prstGeom prst="blockArc">
            <a:avLst>
              <a:gd name="adj1" fmla="val 240451"/>
              <a:gd name="adj2" fmla="val 16331239"/>
              <a:gd name="adj3" fmla="val 8827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Oval 41">
            <a:extLst>
              <a:ext uri="{FF2B5EF4-FFF2-40B4-BE49-F238E27FC236}">
                <a16:creationId xmlns:a16="http://schemas.microsoft.com/office/drawing/2014/main" id="{45E69D4A-957F-97EA-2788-673E858E1BBD}"/>
              </a:ext>
            </a:extLst>
          </p:cNvPr>
          <p:cNvSpPr/>
          <p:nvPr/>
        </p:nvSpPr>
        <p:spPr bwMode="auto">
          <a:xfrm>
            <a:off x="11552016" y="73377"/>
            <a:ext cx="466445" cy="45609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6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4626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F5F83D8A-B2FC-F43A-F2F9-7A79ACA9F8D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65010AE-2447-13C0-5CCD-235FBA966382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REGRESSION RESULTS AND ANALYSIS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767591F-35D4-C3BC-FFB0-F1D1479FA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25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7AEEF0B-78FF-10EA-6EF4-337785D84A85}"/>
              </a:ext>
            </a:extLst>
          </p:cNvPr>
          <p:cNvSpPr txBox="1"/>
          <p:nvPr/>
        </p:nvSpPr>
        <p:spPr bwMode="auto">
          <a:xfrm>
            <a:off x="919305" y="817701"/>
            <a:ext cx="6431281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Visualization : </a:t>
            </a:r>
            <a:r>
              <a:rPr lang="en-GB" sz="3200" noProof="0" dirty="0" err="1">
                <a:solidFill>
                  <a:srgbClr val="1F4E79"/>
                </a:solidFill>
                <a:latin typeface="Calibri Light"/>
              </a:rPr>
              <a:t>ElasticNet</a:t>
            </a:r>
            <a:endParaRPr lang="en-GB" sz="3200" noProof="0" dirty="0">
              <a:solidFill>
                <a:srgbClr val="1F4E79"/>
              </a:solidFill>
              <a:latin typeface="Calibri Light"/>
            </a:endParaRPr>
          </a:p>
        </p:txBody>
      </p:sp>
      <p:pic>
        <p:nvPicPr>
          <p:cNvPr id="9" name="Picture 8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DE44D25E-5F83-78B3-6F81-1AC1A876D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25" y="2358171"/>
            <a:ext cx="5345503" cy="2742769"/>
          </a:xfrm>
          <a:prstGeom prst="rect">
            <a:avLst/>
          </a:prstGeom>
        </p:spPr>
      </p:pic>
      <p:pic>
        <p:nvPicPr>
          <p:cNvPr id="11" name="Picture 10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A4EBCC5A-57B8-4581-F126-60550004E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997" y="2397345"/>
            <a:ext cx="5321360" cy="2742770"/>
          </a:xfrm>
          <a:prstGeom prst="rect">
            <a:avLst/>
          </a:prstGeom>
        </p:spPr>
      </p:pic>
      <p:pic>
        <p:nvPicPr>
          <p:cNvPr id="4" name="Picture 3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E192D8EA-AD6F-92EA-ECD9-DA4D569DD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00" y="2358000"/>
            <a:ext cx="5346343" cy="2743200"/>
          </a:xfrm>
          <a:prstGeom prst="rect">
            <a:avLst/>
          </a:prstGeom>
        </p:spPr>
      </p:pic>
      <p:pic>
        <p:nvPicPr>
          <p:cNvPr id="8" name="Picture 7" descr="A diagram of a fingerprint scan&#10;&#10;AI-generated content may be incorrect.">
            <a:extLst>
              <a:ext uri="{FF2B5EF4-FFF2-40B4-BE49-F238E27FC236}">
                <a16:creationId xmlns:a16="http://schemas.microsoft.com/office/drawing/2014/main" id="{C7EB0AA3-73EC-C22E-BE38-5A3D998BBF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4401" y="2397600"/>
            <a:ext cx="5322195" cy="2743200"/>
          </a:xfrm>
          <a:prstGeom prst="rect">
            <a:avLst/>
          </a:prstGeom>
        </p:spPr>
      </p:pic>
      <p:pic>
        <p:nvPicPr>
          <p:cNvPr id="5" name="Picture 4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F3EFC6FF-F3DF-818E-74C8-E59CD834E0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4400" y="2397600"/>
            <a:ext cx="5322195" cy="2743200"/>
          </a:xfrm>
          <a:prstGeom prst="rect">
            <a:avLst/>
          </a:prstGeom>
        </p:spPr>
      </p:pic>
      <p:pic>
        <p:nvPicPr>
          <p:cNvPr id="14" name="Picture 13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D06C9ACF-0474-2B08-D88B-DD29C4184D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600" y="2358000"/>
            <a:ext cx="5346343" cy="2743200"/>
          </a:xfrm>
          <a:prstGeom prst="rect">
            <a:avLst/>
          </a:prstGeom>
        </p:spPr>
      </p:pic>
      <p:pic>
        <p:nvPicPr>
          <p:cNvPr id="10" name="Picture 9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EFFB3401-2996-92ED-AD42-12FAD800D3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600" y="2377800"/>
            <a:ext cx="5346343" cy="2743200"/>
          </a:xfrm>
          <a:prstGeom prst="rect">
            <a:avLst/>
          </a:prstGeom>
        </p:spPr>
      </p:pic>
      <p:pic>
        <p:nvPicPr>
          <p:cNvPr id="16" name="Picture 15" descr="A diagram of a different color scheme&#10;&#10;AI-generated content may be incorrect.">
            <a:extLst>
              <a:ext uri="{FF2B5EF4-FFF2-40B4-BE49-F238E27FC236}">
                <a16:creationId xmlns:a16="http://schemas.microsoft.com/office/drawing/2014/main" id="{DA31F701-2B40-8F62-AAB8-AF9266CB51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4400" y="2377800"/>
            <a:ext cx="5322195" cy="2743200"/>
          </a:xfrm>
          <a:prstGeom prst="rect">
            <a:avLst/>
          </a:prstGeom>
        </p:spPr>
      </p:pic>
      <p:sp>
        <p:nvSpPr>
          <p:cNvPr id="3" name="Block Arc 42">
            <a:extLst>
              <a:ext uri="{FF2B5EF4-FFF2-40B4-BE49-F238E27FC236}">
                <a16:creationId xmlns:a16="http://schemas.microsoft.com/office/drawing/2014/main" id="{7A794044-EBF3-A39D-9903-EDE980AAF213}"/>
              </a:ext>
            </a:extLst>
          </p:cNvPr>
          <p:cNvSpPr/>
          <p:nvPr/>
        </p:nvSpPr>
        <p:spPr bwMode="auto">
          <a:xfrm flipH="1">
            <a:off x="11527856" y="49667"/>
            <a:ext cx="503836" cy="492660"/>
          </a:xfrm>
          <a:prstGeom prst="blockArc">
            <a:avLst>
              <a:gd name="adj1" fmla="val 240451"/>
              <a:gd name="adj2" fmla="val 16331239"/>
              <a:gd name="adj3" fmla="val 8827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Oval 41">
            <a:extLst>
              <a:ext uri="{FF2B5EF4-FFF2-40B4-BE49-F238E27FC236}">
                <a16:creationId xmlns:a16="http://schemas.microsoft.com/office/drawing/2014/main" id="{FF8B1A8F-9354-E676-EAC5-CAB6C159B87E}"/>
              </a:ext>
            </a:extLst>
          </p:cNvPr>
          <p:cNvSpPr/>
          <p:nvPr/>
        </p:nvSpPr>
        <p:spPr bwMode="auto">
          <a:xfrm>
            <a:off x="11552016" y="73377"/>
            <a:ext cx="466445" cy="45609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6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765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E2BC9655-13D4-F9F4-FB7E-B0F1701DE48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E79F60D4-83B6-5BAB-7A27-325618895E10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REGRESSION RESULTS AND ANALYSIS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6F210BA-2F81-E422-7CD1-88B70DBD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26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29F2947-6C5D-9D9E-55A5-D91A93ECE554}"/>
              </a:ext>
            </a:extLst>
          </p:cNvPr>
          <p:cNvSpPr txBox="1"/>
          <p:nvPr/>
        </p:nvSpPr>
        <p:spPr bwMode="auto">
          <a:xfrm>
            <a:off x="919305" y="817701"/>
            <a:ext cx="6431281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Visualization : Polynomial (degree 4)</a:t>
            </a:r>
          </a:p>
        </p:txBody>
      </p:sp>
      <p:pic>
        <p:nvPicPr>
          <p:cNvPr id="9" name="Picture 8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FAF3EEB7-830E-C064-5914-A6891CE7D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25" y="2358171"/>
            <a:ext cx="5345503" cy="2742769"/>
          </a:xfrm>
          <a:prstGeom prst="rect">
            <a:avLst/>
          </a:prstGeom>
        </p:spPr>
      </p:pic>
      <p:pic>
        <p:nvPicPr>
          <p:cNvPr id="11" name="Picture 10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547941D8-8DDB-F9F1-FE33-5FAB1E907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997" y="2397345"/>
            <a:ext cx="5321360" cy="2742770"/>
          </a:xfrm>
          <a:prstGeom prst="rect">
            <a:avLst/>
          </a:prstGeom>
        </p:spPr>
      </p:pic>
      <p:pic>
        <p:nvPicPr>
          <p:cNvPr id="4" name="Picture 3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D18F7E2A-E08C-144C-48FC-DA9FDBBD8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00" y="2358000"/>
            <a:ext cx="5346343" cy="2743200"/>
          </a:xfrm>
          <a:prstGeom prst="rect">
            <a:avLst/>
          </a:prstGeom>
        </p:spPr>
      </p:pic>
      <p:pic>
        <p:nvPicPr>
          <p:cNvPr id="8" name="Picture 7" descr="A diagram of a fingerprint scan&#10;&#10;AI-generated content may be incorrect.">
            <a:extLst>
              <a:ext uri="{FF2B5EF4-FFF2-40B4-BE49-F238E27FC236}">
                <a16:creationId xmlns:a16="http://schemas.microsoft.com/office/drawing/2014/main" id="{02BB896B-BA3F-C3E3-E06D-2D275E817B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4401" y="2397600"/>
            <a:ext cx="5322195" cy="2743200"/>
          </a:xfrm>
          <a:prstGeom prst="rect">
            <a:avLst/>
          </a:prstGeom>
        </p:spPr>
      </p:pic>
      <p:pic>
        <p:nvPicPr>
          <p:cNvPr id="5" name="Picture 4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2AB31A61-06E1-85E0-EEB1-64599C91AB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4400" y="2397600"/>
            <a:ext cx="5322195" cy="2743200"/>
          </a:xfrm>
          <a:prstGeom prst="rect">
            <a:avLst/>
          </a:prstGeom>
        </p:spPr>
      </p:pic>
      <p:pic>
        <p:nvPicPr>
          <p:cNvPr id="14" name="Picture 13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DD20F7A6-4B10-D6A0-8C8F-C4810965AA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600" y="2358000"/>
            <a:ext cx="5346343" cy="2743200"/>
          </a:xfrm>
          <a:prstGeom prst="rect">
            <a:avLst/>
          </a:prstGeom>
        </p:spPr>
      </p:pic>
      <p:pic>
        <p:nvPicPr>
          <p:cNvPr id="10" name="Picture 9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76A4BB88-F77E-3273-D952-224AE1E7E3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4400" y="2377800"/>
            <a:ext cx="5360831" cy="2743200"/>
          </a:xfrm>
          <a:prstGeom prst="rect">
            <a:avLst/>
          </a:prstGeom>
        </p:spPr>
      </p:pic>
      <p:pic>
        <p:nvPicPr>
          <p:cNvPr id="16" name="Picture 15" descr="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0F67588E-7F0A-820C-3C54-1C5BE61214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600" y="2377800"/>
            <a:ext cx="5346343" cy="2743200"/>
          </a:xfrm>
          <a:prstGeom prst="rect">
            <a:avLst/>
          </a:prstGeom>
        </p:spPr>
      </p:pic>
      <p:sp>
        <p:nvSpPr>
          <p:cNvPr id="3" name="Block Arc 42">
            <a:extLst>
              <a:ext uri="{FF2B5EF4-FFF2-40B4-BE49-F238E27FC236}">
                <a16:creationId xmlns:a16="http://schemas.microsoft.com/office/drawing/2014/main" id="{3E28A30C-B65D-D0B8-D89D-1985F805FFDF}"/>
              </a:ext>
            </a:extLst>
          </p:cNvPr>
          <p:cNvSpPr/>
          <p:nvPr/>
        </p:nvSpPr>
        <p:spPr bwMode="auto">
          <a:xfrm flipH="1">
            <a:off x="11527856" y="49667"/>
            <a:ext cx="503836" cy="492660"/>
          </a:xfrm>
          <a:prstGeom prst="blockArc">
            <a:avLst>
              <a:gd name="adj1" fmla="val 240451"/>
              <a:gd name="adj2" fmla="val 16331239"/>
              <a:gd name="adj3" fmla="val 8827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Oval 41">
            <a:extLst>
              <a:ext uri="{FF2B5EF4-FFF2-40B4-BE49-F238E27FC236}">
                <a16:creationId xmlns:a16="http://schemas.microsoft.com/office/drawing/2014/main" id="{BA24A202-D1CB-3DA6-37FC-3ABB22ACEA40}"/>
              </a:ext>
            </a:extLst>
          </p:cNvPr>
          <p:cNvSpPr/>
          <p:nvPr/>
        </p:nvSpPr>
        <p:spPr bwMode="auto">
          <a:xfrm>
            <a:off x="11552016" y="73377"/>
            <a:ext cx="466445" cy="45609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6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643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ABADF947-F309-B39D-8184-5AEFA4C0C6AB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E8C1A2-E028-DA56-789B-58C469EF73B2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REGRESSION RESULTS AND ANALYSIS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09448E2-10E2-EDEB-DE5B-6BEA00C74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27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6F5F7D7-599A-8CD5-4655-8872CF1B0141}"/>
              </a:ext>
            </a:extLst>
          </p:cNvPr>
          <p:cNvSpPr txBox="1"/>
          <p:nvPr/>
        </p:nvSpPr>
        <p:spPr bwMode="auto">
          <a:xfrm>
            <a:off x="919305" y="817701"/>
            <a:ext cx="6431281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Visualization : Decision Tree</a:t>
            </a:r>
          </a:p>
        </p:txBody>
      </p:sp>
      <p:pic>
        <p:nvPicPr>
          <p:cNvPr id="9" name="Picture 8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E43AFE16-6881-4CAB-14BF-AE6D6F44F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25" y="2358171"/>
            <a:ext cx="5345503" cy="2742769"/>
          </a:xfrm>
          <a:prstGeom prst="rect">
            <a:avLst/>
          </a:prstGeom>
        </p:spPr>
      </p:pic>
      <p:pic>
        <p:nvPicPr>
          <p:cNvPr id="11" name="Picture 10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41AB9869-24BE-655D-564F-BA600402D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997" y="2397345"/>
            <a:ext cx="5321360" cy="2742770"/>
          </a:xfrm>
          <a:prstGeom prst="rect">
            <a:avLst/>
          </a:prstGeom>
        </p:spPr>
      </p:pic>
      <p:pic>
        <p:nvPicPr>
          <p:cNvPr id="4" name="Picture 3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4BAE262D-0A85-E80C-66CE-D589E4B9E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00" y="2358000"/>
            <a:ext cx="5346343" cy="2743200"/>
          </a:xfrm>
          <a:prstGeom prst="rect">
            <a:avLst/>
          </a:prstGeom>
        </p:spPr>
      </p:pic>
      <p:pic>
        <p:nvPicPr>
          <p:cNvPr id="8" name="Picture 7" descr="A diagram of a fingerprint scan&#10;&#10;AI-generated content may be incorrect.">
            <a:extLst>
              <a:ext uri="{FF2B5EF4-FFF2-40B4-BE49-F238E27FC236}">
                <a16:creationId xmlns:a16="http://schemas.microsoft.com/office/drawing/2014/main" id="{04B2E2F2-2B7F-FC8B-E2E9-6B556DF4E1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4401" y="2397600"/>
            <a:ext cx="5322195" cy="2743200"/>
          </a:xfrm>
          <a:prstGeom prst="rect">
            <a:avLst/>
          </a:prstGeom>
        </p:spPr>
      </p:pic>
      <p:pic>
        <p:nvPicPr>
          <p:cNvPr id="5" name="Picture 4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7FFB2E1D-60F5-A47E-D4ED-69453A0E66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4400" y="2397600"/>
            <a:ext cx="5322195" cy="2743200"/>
          </a:xfrm>
          <a:prstGeom prst="rect">
            <a:avLst/>
          </a:prstGeom>
        </p:spPr>
      </p:pic>
      <p:pic>
        <p:nvPicPr>
          <p:cNvPr id="14" name="Picture 13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2153962E-68B8-AFEE-5B14-566D0A1EF9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600" y="2358000"/>
            <a:ext cx="5346343" cy="2743200"/>
          </a:xfrm>
          <a:prstGeom prst="rect">
            <a:avLst/>
          </a:prstGeom>
        </p:spPr>
      </p:pic>
      <p:pic>
        <p:nvPicPr>
          <p:cNvPr id="10" name="Picture 9" descr="A close-up of several images of different colors&#10;&#10;AI-generated content may be incorrect.">
            <a:extLst>
              <a:ext uri="{FF2B5EF4-FFF2-40B4-BE49-F238E27FC236}">
                <a16:creationId xmlns:a16="http://schemas.microsoft.com/office/drawing/2014/main" id="{B093C2BD-72B4-C632-C85D-1E4B55B699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4400" y="2377800"/>
            <a:ext cx="5138671" cy="2743200"/>
          </a:xfrm>
          <a:prstGeom prst="rect">
            <a:avLst/>
          </a:prstGeom>
        </p:spPr>
      </p:pic>
      <p:pic>
        <p:nvPicPr>
          <p:cNvPr id="16" name="Picture 15" descr="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7263FF0C-2225-6FE7-8C35-B26FB13004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600" y="2377800"/>
            <a:ext cx="5346343" cy="2743200"/>
          </a:xfrm>
          <a:prstGeom prst="rect">
            <a:avLst/>
          </a:prstGeom>
        </p:spPr>
      </p:pic>
      <p:sp>
        <p:nvSpPr>
          <p:cNvPr id="3" name="Block Arc 42">
            <a:extLst>
              <a:ext uri="{FF2B5EF4-FFF2-40B4-BE49-F238E27FC236}">
                <a16:creationId xmlns:a16="http://schemas.microsoft.com/office/drawing/2014/main" id="{18A09C7D-8CFA-F4A2-D8E3-D5EE699173C6}"/>
              </a:ext>
            </a:extLst>
          </p:cNvPr>
          <p:cNvSpPr/>
          <p:nvPr/>
        </p:nvSpPr>
        <p:spPr bwMode="auto">
          <a:xfrm flipH="1">
            <a:off x="11527856" y="49667"/>
            <a:ext cx="503836" cy="492660"/>
          </a:xfrm>
          <a:prstGeom prst="blockArc">
            <a:avLst>
              <a:gd name="adj1" fmla="val 240451"/>
              <a:gd name="adj2" fmla="val 16331239"/>
              <a:gd name="adj3" fmla="val 8827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Oval 41">
            <a:extLst>
              <a:ext uri="{FF2B5EF4-FFF2-40B4-BE49-F238E27FC236}">
                <a16:creationId xmlns:a16="http://schemas.microsoft.com/office/drawing/2014/main" id="{1C3D43DF-4ABA-FC71-B410-0170D98A79C1}"/>
              </a:ext>
            </a:extLst>
          </p:cNvPr>
          <p:cNvSpPr/>
          <p:nvPr/>
        </p:nvSpPr>
        <p:spPr bwMode="auto">
          <a:xfrm>
            <a:off x="11552016" y="73377"/>
            <a:ext cx="466445" cy="45609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6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311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A7F99EE-BAF4-C1A6-AF43-D2E1195B1652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E3FC0658-7AE0-FBB4-4D8B-5FD9B2B6DD45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REGRESSION RESULTS AND ANALYSIS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82C108B-0FDD-B15A-F794-F18F7F1CF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28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DE299FD-74C8-2718-0850-63CCBA150B72}"/>
              </a:ext>
            </a:extLst>
          </p:cNvPr>
          <p:cNvSpPr txBox="1"/>
          <p:nvPr/>
        </p:nvSpPr>
        <p:spPr bwMode="auto">
          <a:xfrm>
            <a:off x="919305" y="817701"/>
            <a:ext cx="6431281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Visualization : Boosting</a:t>
            </a:r>
          </a:p>
        </p:txBody>
      </p:sp>
      <p:pic>
        <p:nvPicPr>
          <p:cNvPr id="9" name="Picture 8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47460E17-25F4-A798-218A-9F04336E7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25" y="2358171"/>
            <a:ext cx="5345503" cy="2742769"/>
          </a:xfrm>
          <a:prstGeom prst="rect">
            <a:avLst/>
          </a:prstGeom>
        </p:spPr>
      </p:pic>
      <p:pic>
        <p:nvPicPr>
          <p:cNvPr id="11" name="Picture 10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7DC662F4-CD42-B69D-A587-7C12C6557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997" y="2397345"/>
            <a:ext cx="5321360" cy="2742770"/>
          </a:xfrm>
          <a:prstGeom prst="rect">
            <a:avLst/>
          </a:prstGeom>
        </p:spPr>
      </p:pic>
      <p:pic>
        <p:nvPicPr>
          <p:cNvPr id="4" name="Picture 3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487BC66A-46DE-C4EE-7681-8D534B02C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00" y="2358000"/>
            <a:ext cx="5346343" cy="2743200"/>
          </a:xfrm>
          <a:prstGeom prst="rect">
            <a:avLst/>
          </a:prstGeom>
        </p:spPr>
      </p:pic>
      <p:pic>
        <p:nvPicPr>
          <p:cNvPr id="8" name="Picture 7" descr="A diagram of a fingerprint scan&#10;&#10;AI-generated content may be incorrect.">
            <a:extLst>
              <a:ext uri="{FF2B5EF4-FFF2-40B4-BE49-F238E27FC236}">
                <a16:creationId xmlns:a16="http://schemas.microsoft.com/office/drawing/2014/main" id="{361D4ED5-F1EC-C94E-950B-EEA058CA3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4401" y="2397600"/>
            <a:ext cx="5322195" cy="2743200"/>
          </a:xfrm>
          <a:prstGeom prst="rect">
            <a:avLst/>
          </a:prstGeom>
        </p:spPr>
      </p:pic>
      <p:pic>
        <p:nvPicPr>
          <p:cNvPr id="5" name="Picture 4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6696E715-F824-82E5-F03D-E40413D8F0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4400" y="2397600"/>
            <a:ext cx="5322195" cy="2743200"/>
          </a:xfrm>
          <a:prstGeom prst="rect">
            <a:avLst/>
          </a:prstGeom>
        </p:spPr>
      </p:pic>
      <p:pic>
        <p:nvPicPr>
          <p:cNvPr id="14" name="Picture 13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D238438A-6ADC-465F-DADB-ACC17E2A5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600" y="2358000"/>
            <a:ext cx="5346343" cy="2743200"/>
          </a:xfrm>
          <a:prstGeom prst="rect">
            <a:avLst/>
          </a:prstGeom>
        </p:spPr>
      </p:pic>
      <p:pic>
        <p:nvPicPr>
          <p:cNvPr id="10" name="Picture 9" descr="A collage of images of different sizes of strain&#10;&#10;AI-generated content may be incorrect.">
            <a:extLst>
              <a:ext uri="{FF2B5EF4-FFF2-40B4-BE49-F238E27FC236}">
                <a16:creationId xmlns:a16="http://schemas.microsoft.com/office/drawing/2014/main" id="{388159D6-125D-2F27-E0BD-C8DB86ADDA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4400" y="2377800"/>
            <a:ext cx="5264240" cy="2743200"/>
          </a:xfrm>
          <a:prstGeom prst="rect">
            <a:avLst/>
          </a:prstGeom>
        </p:spPr>
      </p:pic>
      <p:pic>
        <p:nvPicPr>
          <p:cNvPr id="16" name="Picture 15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9548973E-846F-6022-B435-DA5B5D4186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600" y="2377800"/>
            <a:ext cx="5346343" cy="2743200"/>
          </a:xfrm>
          <a:prstGeom prst="rect">
            <a:avLst/>
          </a:prstGeom>
        </p:spPr>
      </p:pic>
      <p:sp>
        <p:nvSpPr>
          <p:cNvPr id="3" name="Block Arc 42">
            <a:extLst>
              <a:ext uri="{FF2B5EF4-FFF2-40B4-BE49-F238E27FC236}">
                <a16:creationId xmlns:a16="http://schemas.microsoft.com/office/drawing/2014/main" id="{10F7E4BD-20A6-DD02-633D-76D81418DD3A}"/>
              </a:ext>
            </a:extLst>
          </p:cNvPr>
          <p:cNvSpPr/>
          <p:nvPr/>
        </p:nvSpPr>
        <p:spPr bwMode="auto">
          <a:xfrm flipH="1">
            <a:off x="11527856" y="49667"/>
            <a:ext cx="503836" cy="492660"/>
          </a:xfrm>
          <a:prstGeom prst="blockArc">
            <a:avLst>
              <a:gd name="adj1" fmla="val 240451"/>
              <a:gd name="adj2" fmla="val 16331239"/>
              <a:gd name="adj3" fmla="val 8827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Oval 41">
            <a:extLst>
              <a:ext uri="{FF2B5EF4-FFF2-40B4-BE49-F238E27FC236}">
                <a16:creationId xmlns:a16="http://schemas.microsoft.com/office/drawing/2014/main" id="{C37AC296-8121-0B85-3FCF-F2636E0F3F8C}"/>
              </a:ext>
            </a:extLst>
          </p:cNvPr>
          <p:cNvSpPr/>
          <p:nvPr/>
        </p:nvSpPr>
        <p:spPr bwMode="auto">
          <a:xfrm>
            <a:off x="11552016" y="73377"/>
            <a:ext cx="466445" cy="45609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6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455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7F501C80-1198-C91A-1D3C-4F9E13A772E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B6CAE9FC-AF16-C7D6-FFA3-F66CFE1ECEE0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INTRODUCTION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1A14BA1-5A8D-E2D9-12D6-F5D368FAC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2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39DE6D7-6B52-8A09-B144-744809EC3286}"/>
              </a:ext>
            </a:extLst>
          </p:cNvPr>
          <p:cNvSpPr txBox="1"/>
          <p:nvPr/>
        </p:nvSpPr>
        <p:spPr bwMode="auto">
          <a:xfrm>
            <a:off x="919305" y="817701"/>
            <a:ext cx="6431281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Context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C4E81BAF-BC03-36C8-2C0F-350903BB6195}"/>
                  </a:ext>
                </a:extLst>
              </p:cNvPr>
              <p:cNvSpPr txBox="1"/>
              <p:nvPr/>
            </p:nvSpPr>
            <p:spPr bwMode="auto">
              <a:xfrm>
                <a:off x="565580" y="2122770"/>
                <a:ext cx="6109539" cy="3359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GB" sz="2400" noProof="0" dirty="0">
                    <a:latin typeface="Calibri Light"/>
                  </a:rPr>
                  <a:t>Average lifetime </a:t>
                </a:r>
                <a14:m>
                  <m:oMath xmlns:m="http://schemas.openxmlformats.org/officeDocument/2006/math">
                    <m:r>
                      <a:rPr lang="en-GB" sz="2400" b="0" i="1" noProof="0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sz="2400" noProof="0" dirty="0">
                    <a:latin typeface="Calibri Light"/>
                  </a:rPr>
                  <a:t> 10 to 15 years when used for transportation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lang="en-GB" sz="2400" noProof="0" dirty="0">
                  <a:latin typeface="Calibri Light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lang="en-GB" sz="2400" noProof="0" dirty="0">
                  <a:latin typeface="Calibri Light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GB" sz="2400" noProof="0" dirty="0">
                    <a:latin typeface="Calibri Light"/>
                  </a:rPr>
                  <a:t>Aging caused by successive thermal loads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lang="en-GB" sz="2400" noProof="0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C4E81BAF-BC03-36C8-2C0F-350903BB6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5580" y="2122770"/>
                <a:ext cx="6109539" cy="3359061"/>
              </a:xfrm>
              <a:prstGeom prst="rect">
                <a:avLst/>
              </a:prstGeom>
              <a:blipFill>
                <a:blip r:embed="rId2"/>
                <a:stretch>
                  <a:fillRect l="-1397" r="-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5E32863-3E06-8D38-0207-D71D3FB6CFE7}"/>
                  </a:ext>
                </a:extLst>
              </p14:cNvPr>
              <p14:cNvContentPartPr/>
              <p14:nvPr/>
            </p14:nvContentPartPr>
            <p14:xfrm>
              <a:off x="-1881000" y="535577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5E32863-3E06-8D38-0207-D71D3FB6CF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887120" y="529457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Block Arc 42">
            <a:extLst>
              <a:ext uri="{FF2B5EF4-FFF2-40B4-BE49-F238E27FC236}">
                <a16:creationId xmlns:a16="http://schemas.microsoft.com/office/drawing/2014/main" id="{7ABBA8E4-DF4A-387D-447B-65D868A8DF6A}"/>
              </a:ext>
            </a:extLst>
          </p:cNvPr>
          <p:cNvSpPr/>
          <p:nvPr/>
        </p:nvSpPr>
        <p:spPr bwMode="auto">
          <a:xfrm flipH="1">
            <a:off x="11527856" y="49667"/>
            <a:ext cx="503836" cy="492660"/>
          </a:xfrm>
          <a:prstGeom prst="blockArc">
            <a:avLst>
              <a:gd name="adj1" fmla="val 14581500"/>
              <a:gd name="adj2" fmla="val 16331239"/>
              <a:gd name="adj3" fmla="val 8827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Oval 41">
            <a:extLst>
              <a:ext uri="{FF2B5EF4-FFF2-40B4-BE49-F238E27FC236}">
                <a16:creationId xmlns:a16="http://schemas.microsoft.com/office/drawing/2014/main" id="{19107C35-8258-5FB4-2AAA-5C6E4882951B}"/>
              </a:ext>
            </a:extLst>
          </p:cNvPr>
          <p:cNvSpPr/>
          <p:nvPr/>
        </p:nvSpPr>
        <p:spPr bwMode="auto">
          <a:xfrm>
            <a:off x="11552016" y="73377"/>
            <a:ext cx="466445" cy="45609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6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8F349F-9E14-2206-1CD8-CD0B18538159}"/>
              </a:ext>
            </a:extLst>
          </p:cNvPr>
          <p:cNvGrpSpPr/>
          <p:nvPr/>
        </p:nvGrpSpPr>
        <p:grpSpPr>
          <a:xfrm>
            <a:off x="6984223" y="817701"/>
            <a:ext cx="5082679" cy="5222598"/>
            <a:chOff x="6923263" y="817701"/>
            <a:chExt cx="5082679" cy="5222598"/>
          </a:xfrm>
        </p:grpSpPr>
        <p:sp>
          <p:nvSpPr>
            <p:cNvPr id="9" name="TextShape 3">
              <a:extLst>
                <a:ext uri="{FF2B5EF4-FFF2-40B4-BE49-F238E27FC236}">
                  <a16:creationId xmlns:a16="http://schemas.microsoft.com/office/drawing/2014/main" id="{B48D2288-4550-2B50-C074-0AC663C3EF4F}"/>
                </a:ext>
              </a:extLst>
            </p:cNvPr>
            <p:cNvSpPr/>
            <p:nvPr/>
          </p:nvSpPr>
          <p:spPr>
            <a:xfrm>
              <a:off x="6923263" y="5326558"/>
              <a:ext cx="5082679" cy="713741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000" b="0" strike="noStrike" spc="-1" noProof="0" dirty="0">
                  <a:solidFill>
                    <a:srgbClr val="000000"/>
                  </a:solidFill>
                  <a:latin typeface="+mj-lt"/>
                  <a:ea typeface="DejaVu Sans"/>
                </a:rPr>
                <a:t>Power electronic module : Packaging (up) and interior view (down)</a:t>
              </a:r>
            </a:p>
          </p:txBody>
        </p:sp>
        <p:pic>
          <p:nvPicPr>
            <p:cNvPr id="5" name="Image 8" descr="Une image contenant fourniture d’électricité, Composant électronique, Composant de circuit&#10;&#10;Description générée automatiquement">
              <a:extLst>
                <a:ext uri="{FF2B5EF4-FFF2-40B4-BE49-F238E27FC236}">
                  <a16:creationId xmlns:a16="http://schemas.microsoft.com/office/drawing/2014/main" id="{59A2BA94-4CA6-7AA9-0FB4-45AE7C43C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6715" y="817701"/>
              <a:ext cx="2755774" cy="1842925"/>
            </a:xfrm>
            <a:prstGeom prst="rect">
              <a:avLst/>
            </a:prstGeom>
          </p:spPr>
        </p:pic>
        <p:pic>
          <p:nvPicPr>
            <p:cNvPr id="8" name="Image 10" descr="Une image contenant Ingénierie électronique, Appareils électroniques, Composant de circuit, Composant électronique&#10;&#10;Description générée automatiquement">
              <a:extLst>
                <a:ext uri="{FF2B5EF4-FFF2-40B4-BE49-F238E27FC236}">
                  <a16:creationId xmlns:a16="http://schemas.microsoft.com/office/drawing/2014/main" id="{BC2D3592-56E5-C604-BDEB-58CBFA25E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6715" y="2971304"/>
              <a:ext cx="2755774" cy="1994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0120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C4E78500-089C-6C1C-4FF3-73C753FE76DB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7D5367D4-EC2A-538B-30B2-6AC0B8A57427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REGRESSION RESULTS AND ANALYSIS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9A823E5-308E-663B-98F2-AFACFCCDB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29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059106C-AAEE-41D1-0289-CB2DEC065134}"/>
              </a:ext>
            </a:extLst>
          </p:cNvPr>
          <p:cNvSpPr txBox="1"/>
          <p:nvPr/>
        </p:nvSpPr>
        <p:spPr bwMode="auto">
          <a:xfrm>
            <a:off x="919305" y="817701"/>
            <a:ext cx="6431281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Visualization : Random forest</a:t>
            </a:r>
          </a:p>
        </p:txBody>
      </p:sp>
      <p:pic>
        <p:nvPicPr>
          <p:cNvPr id="9" name="Picture 8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8D6377AD-05E8-6B1C-E7AA-BD730F6C3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25" y="2358171"/>
            <a:ext cx="5345503" cy="2742769"/>
          </a:xfrm>
          <a:prstGeom prst="rect">
            <a:avLst/>
          </a:prstGeom>
        </p:spPr>
      </p:pic>
      <p:pic>
        <p:nvPicPr>
          <p:cNvPr id="11" name="Picture 10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E3165293-7B41-B7C3-E927-EFE85E45F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997" y="2397345"/>
            <a:ext cx="5321360" cy="2742770"/>
          </a:xfrm>
          <a:prstGeom prst="rect">
            <a:avLst/>
          </a:prstGeom>
        </p:spPr>
      </p:pic>
      <p:pic>
        <p:nvPicPr>
          <p:cNvPr id="4" name="Picture 3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2C8348A5-7C5A-0C85-9952-57C1CC640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00" y="2358000"/>
            <a:ext cx="5346343" cy="2743200"/>
          </a:xfrm>
          <a:prstGeom prst="rect">
            <a:avLst/>
          </a:prstGeom>
        </p:spPr>
      </p:pic>
      <p:pic>
        <p:nvPicPr>
          <p:cNvPr id="8" name="Picture 7" descr="A diagram of a fingerprint scan&#10;&#10;AI-generated content may be incorrect.">
            <a:extLst>
              <a:ext uri="{FF2B5EF4-FFF2-40B4-BE49-F238E27FC236}">
                <a16:creationId xmlns:a16="http://schemas.microsoft.com/office/drawing/2014/main" id="{E3F6AA3D-B137-22C7-7B6B-9AB9541E3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4401" y="2397600"/>
            <a:ext cx="5322195" cy="2743200"/>
          </a:xfrm>
          <a:prstGeom prst="rect">
            <a:avLst/>
          </a:prstGeom>
        </p:spPr>
      </p:pic>
      <p:pic>
        <p:nvPicPr>
          <p:cNvPr id="5" name="Picture 4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4378369F-0282-A040-DDFC-8470940147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4400" y="2397600"/>
            <a:ext cx="5322195" cy="2743200"/>
          </a:xfrm>
          <a:prstGeom prst="rect">
            <a:avLst/>
          </a:prstGeom>
        </p:spPr>
      </p:pic>
      <p:pic>
        <p:nvPicPr>
          <p:cNvPr id="14" name="Picture 13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BD4D82A6-F317-AA53-0D48-39683A22E1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600" y="2358000"/>
            <a:ext cx="5346343" cy="2743200"/>
          </a:xfrm>
          <a:prstGeom prst="rect">
            <a:avLst/>
          </a:prstGeom>
        </p:spPr>
      </p:pic>
      <p:pic>
        <p:nvPicPr>
          <p:cNvPr id="10" name="Picture 9" descr="A diagram of a brain function&#10;&#10;AI-generated content may be incorrect.">
            <a:extLst>
              <a:ext uri="{FF2B5EF4-FFF2-40B4-BE49-F238E27FC236}">
                <a16:creationId xmlns:a16="http://schemas.microsoft.com/office/drawing/2014/main" id="{03A65B6B-B56D-A11A-9826-FC6CA1968B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4400" y="2377800"/>
            <a:ext cx="5138671" cy="2743200"/>
          </a:xfrm>
          <a:prstGeom prst="rect">
            <a:avLst/>
          </a:prstGeom>
        </p:spPr>
      </p:pic>
      <p:pic>
        <p:nvPicPr>
          <p:cNvPr id="16" name="Picture 15" descr="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A2C63257-86BC-F835-45F3-FAF06EEAE7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600" y="2377800"/>
            <a:ext cx="5346343" cy="2743200"/>
          </a:xfrm>
          <a:prstGeom prst="rect">
            <a:avLst/>
          </a:prstGeom>
        </p:spPr>
      </p:pic>
      <p:sp>
        <p:nvSpPr>
          <p:cNvPr id="3" name="Block Arc 42">
            <a:extLst>
              <a:ext uri="{FF2B5EF4-FFF2-40B4-BE49-F238E27FC236}">
                <a16:creationId xmlns:a16="http://schemas.microsoft.com/office/drawing/2014/main" id="{545E37B0-2D78-697D-1A87-2A61AB765A8B}"/>
              </a:ext>
            </a:extLst>
          </p:cNvPr>
          <p:cNvSpPr/>
          <p:nvPr/>
        </p:nvSpPr>
        <p:spPr bwMode="auto">
          <a:xfrm flipH="1">
            <a:off x="11527856" y="49667"/>
            <a:ext cx="503836" cy="492660"/>
          </a:xfrm>
          <a:prstGeom prst="blockArc">
            <a:avLst>
              <a:gd name="adj1" fmla="val 240451"/>
              <a:gd name="adj2" fmla="val 16331239"/>
              <a:gd name="adj3" fmla="val 8827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Oval 41">
            <a:extLst>
              <a:ext uri="{FF2B5EF4-FFF2-40B4-BE49-F238E27FC236}">
                <a16:creationId xmlns:a16="http://schemas.microsoft.com/office/drawing/2014/main" id="{19E371AA-4319-4D1E-1EE7-6C2871B13922}"/>
              </a:ext>
            </a:extLst>
          </p:cNvPr>
          <p:cNvSpPr/>
          <p:nvPr/>
        </p:nvSpPr>
        <p:spPr bwMode="auto">
          <a:xfrm>
            <a:off x="11552016" y="73377"/>
            <a:ext cx="466445" cy="45609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6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7261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C63FDD40-338B-E01F-2A87-C3C455F9DAB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0AF330D3-7589-1A33-3837-CCE080F808FF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REGRESSION RESULTS AND ANALYSIS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A6BFC4C-4672-31B6-6D8C-72BFD079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30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A385D30-AB61-A54D-37BE-5DA852FB2B01}"/>
              </a:ext>
            </a:extLst>
          </p:cNvPr>
          <p:cNvSpPr txBox="1"/>
          <p:nvPr/>
        </p:nvSpPr>
        <p:spPr bwMode="auto">
          <a:xfrm>
            <a:off x="919305" y="817701"/>
            <a:ext cx="6431281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Visualization : Bagging</a:t>
            </a:r>
          </a:p>
        </p:txBody>
      </p:sp>
      <p:pic>
        <p:nvPicPr>
          <p:cNvPr id="10" name="Picture 9" descr="A diagram of a brain function&#10;&#10;AI-generated content may be incorrect.">
            <a:extLst>
              <a:ext uri="{FF2B5EF4-FFF2-40B4-BE49-F238E27FC236}">
                <a16:creationId xmlns:a16="http://schemas.microsoft.com/office/drawing/2014/main" id="{6C156C94-B151-1F2A-B274-AAE6295E50F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314400" y="2377800"/>
            <a:ext cx="5320800" cy="2743200"/>
          </a:xfrm>
          <a:prstGeom prst="rect">
            <a:avLst/>
          </a:prstGeom>
        </p:spPr>
      </p:pic>
      <p:pic>
        <p:nvPicPr>
          <p:cNvPr id="16" name="Picture 15" descr="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4EF3899A-A4E6-95EF-380F-4DC0601FB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00" y="2377800"/>
            <a:ext cx="5346343" cy="2743200"/>
          </a:xfrm>
          <a:prstGeom prst="rect">
            <a:avLst/>
          </a:prstGeom>
        </p:spPr>
      </p:pic>
      <p:sp>
        <p:nvSpPr>
          <p:cNvPr id="3" name="Block Arc 42">
            <a:extLst>
              <a:ext uri="{FF2B5EF4-FFF2-40B4-BE49-F238E27FC236}">
                <a16:creationId xmlns:a16="http://schemas.microsoft.com/office/drawing/2014/main" id="{3DD927F8-FC7E-1FA7-9FAC-222F1E8D5036}"/>
              </a:ext>
            </a:extLst>
          </p:cNvPr>
          <p:cNvSpPr/>
          <p:nvPr/>
        </p:nvSpPr>
        <p:spPr bwMode="auto">
          <a:xfrm flipH="1">
            <a:off x="11527856" y="49667"/>
            <a:ext cx="503836" cy="492660"/>
          </a:xfrm>
          <a:prstGeom prst="blockArc">
            <a:avLst>
              <a:gd name="adj1" fmla="val 240451"/>
              <a:gd name="adj2" fmla="val 16331239"/>
              <a:gd name="adj3" fmla="val 8827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Oval 41">
            <a:extLst>
              <a:ext uri="{FF2B5EF4-FFF2-40B4-BE49-F238E27FC236}">
                <a16:creationId xmlns:a16="http://schemas.microsoft.com/office/drawing/2014/main" id="{F9412DFE-A368-7FB3-F1CF-FC000B8FE990}"/>
              </a:ext>
            </a:extLst>
          </p:cNvPr>
          <p:cNvSpPr/>
          <p:nvPr/>
        </p:nvSpPr>
        <p:spPr bwMode="auto">
          <a:xfrm>
            <a:off x="11552016" y="73377"/>
            <a:ext cx="466445" cy="45609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6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4098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7DC272DD-D2B5-B67A-7F00-80E58B4F07D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6617544C-ED50-7D1D-EBEC-D75E4E1C3616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REGRESSION RESULTS AND ANALYSIS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A09C316-59F6-DDEC-150B-005AD06E2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31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46AECDD-8FF5-7DF7-5805-26D36F32B55D}"/>
              </a:ext>
            </a:extLst>
          </p:cNvPr>
          <p:cNvSpPr txBox="1"/>
          <p:nvPr/>
        </p:nvSpPr>
        <p:spPr bwMode="auto">
          <a:xfrm>
            <a:off x="919305" y="817701"/>
            <a:ext cx="7526195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Visualization : Support vector regression</a:t>
            </a:r>
          </a:p>
        </p:txBody>
      </p:sp>
      <p:pic>
        <p:nvPicPr>
          <p:cNvPr id="9" name="Picture 8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D5F4E203-5091-B23B-BA17-6891ABB01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25" y="2358171"/>
            <a:ext cx="5345503" cy="2742769"/>
          </a:xfrm>
          <a:prstGeom prst="rect">
            <a:avLst/>
          </a:prstGeom>
        </p:spPr>
      </p:pic>
      <p:pic>
        <p:nvPicPr>
          <p:cNvPr id="11" name="Picture 10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BD5D0378-9546-DE8A-F1ED-29F372AA4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997" y="2397345"/>
            <a:ext cx="5321360" cy="2742770"/>
          </a:xfrm>
          <a:prstGeom prst="rect">
            <a:avLst/>
          </a:prstGeom>
        </p:spPr>
      </p:pic>
      <p:pic>
        <p:nvPicPr>
          <p:cNvPr id="4" name="Picture 3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5F554E7B-3E0E-3484-7572-F6998AFCA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00" y="2358000"/>
            <a:ext cx="5346343" cy="2743200"/>
          </a:xfrm>
          <a:prstGeom prst="rect">
            <a:avLst/>
          </a:prstGeom>
        </p:spPr>
      </p:pic>
      <p:pic>
        <p:nvPicPr>
          <p:cNvPr id="8" name="Picture 7" descr="A diagram of a fingerprint scan&#10;&#10;AI-generated content may be incorrect.">
            <a:extLst>
              <a:ext uri="{FF2B5EF4-FFF2-40B4-BE49-F238E27FC236}">
                <a16:creationId xmlns:a16="http://schemas.microsoft.com/office/drawing/2014/main" id="{9B75DC03-3F83-09AE-63BE-FE207964E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4401" y="2397600"/>
            <a:ext cx="5322195" cy="2743200"/>
          </a:xfrm>
          <a:prstGeom prst="rect">
            <a:avLst/>
          </a:prstGeom>
        </p:spPr>
      </p:pic>
      <p:pic>
        <p:nvPicPr>
          <p:cNvPr id="5" name="Picture 4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0C0FD66B-E283-2E65-1F22-B9FEBE8562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4400" y="2397600"/>
            <a:ext cx="5322195" cy="2743200"/>
          </a:xfrm>
          <a:prstGeom prst="rect">
            <a:avLst/>
          </a:prstGeom>
        </p:spPr>
      </p:pic>
      <p:pic>
        <p:nvPicPr>
          <p:cNvPr id="14" name="Picture 13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00A46ABC-8AE9-A1A6-B2BA-22ACF499E4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600" y="2358000"/>
            <a:ext cx="5346343" cy="2743200"/>
          </a:xfrm>
          <a:prstGeom prst="rect">
            <a:avLst/>
          </a:prstGeom>
        </p:spPr>
      </p:pic>
      <p:pic>
        <p:nvPicPr>
          <p:cNvPr id="10" name="Picture 9" descr="A diagram of a graph showing different colors&#10;&#10;AI-generated content may be incorrect.">
            <a:extLst>
              <a:ext uri="{FF2B5EF4-FFF2-40B4-BE49-F238E27FC236}">
                <a16:creationId xmlns:a16="http://schemas.microsoft.com/office/drawing/2014/main" id="{2F23C58B-DCE7-6B05-AEDC-80B5DA242B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4400" y="2397600"/>
            <a:ext cx="5317365" cy="274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325582-BAC0-AA34-CA1F-5CE9C6AC41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600" y="2358000"/>
            <a:ext cx="5322195" cy="2743200"/>
          </a:xfrm>
          <a:prstGeom prst="rect">
            <a:avLst/>
          </a:prstGeom>
        </p:spPr>
      </p:pic>
      <p:sp>
        <p:nvSpPr>
          <p:cNvPr id="15" name="Block Arc 42">
            <a:extLst>
              <a:ext uri="{FF2B5EF4-FFF2-40B4-BE49-F238E27FC236}">
                <a16:creationId xmlns:a16="http://schemas.microsoft.com/office/drawing/2014/main" id="{C59152D6-FA67-9A2B-1B9E-B2B5E42AA5D7}"/>
              </a:ext>
            </a:extLst>
          </p:cNvPr>
          <p:cNvSpPr/>
          <p:nvPr/>
        </p:nvSpPr>
        <p:spPr bwMode="auto">
          <a:xfrm flipH="1">
            <a:off x="11527856" y="49667"/>
            <a:ext cx="503836" cy="492660"/>
          </a:xfrm>
          <a:prstGeom prst="blockArc">
            <a:avLst>
              <a:gd name="adj1" fmla="val 240451"/>
              <a:gd name="adj2" fmla="val 16331239"/>
              <a:gd name="adj3" fmla="val 8827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Oval 41">
            <a:extLst>
              <a:ext uri="{FF2B5EF4-FFF2-40B4-BE49-F238E27FC236}">
                <a16:creationId xmlns:a16="http://schemas.microsoft.com/office/drawing/2014/main" id="{A6F267CD-103B-CC24-5F75-5968C6546BD7}"/>
              </a:ext>
            </a:extLst>
          </p:cNvPr>
          <p:cNvSpPr/>
          <p:nvPr/>
        </p:nvSpPr>
        <p:spPr bwMode="auto">
          <a:xfrm>
            <a:off x="11552016" y="73377"/>
            <a:ext cx="466445" cy="45609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6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7526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F6EA56A-F777-2B6F-B90E-CC599EEA493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B66267B1-7169-979C-522C-0FDEBB351A4F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REGRESSION RESULTS AND ANALYSIS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7E36575-ACF2-D09F-820C-01072D91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32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B8787C0-8193-3890-6D8B-A556A5BC4D3C}"/>
              </a:ext>
            </a:extLst>
          </p:cNvPr>
          <p:cNvSpPr txBox="1"/>
          <p:nvPr/>
        </p:nvSpPr>
        <p:spPr bwMode="auto">
          <a:xfrm>
            <a:off x="919305" y="817701"/>
            <a:ext cx="8999395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Visualization : k-Nearest neighbours regressor</a:t>
            </a:r>
          </a:p>
        </p:txBody>
      </p:sp>
      <p:pic>
        <p:nvPicPr>
          <p:cNvPr id="9" name="Picture 8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BF3586B1-B935-1B33-5869-AB9BC4CC5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25" y="2358171"/>
            <a:ext cx="5345503" cy="2742769"/>
          </a:xfrm>
          <a:prstGeom prst="rect">
            <a:avLst/>
          </a:prstGeom>
        </p:spPr>
      </p:pic>
      <p:pic>
        <p:nvPicPr>
          <p:cNvPr id="11" name="Picture 10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EBCFC7FC-50AD-24E9-3F03-06F27596F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997" y="2397345"/>
            <a:ext cx="5321360" cy="2742770"/>
          </a:xfrm>
          <a:prstGeom prst="rect">
            <a:avLst/>
          </a:prstGeom>
        </p:spPr>
      </p:pic>
      <p:pic>
        <p:nvPicPr>
          <p:cNvPr id="4" name="Picture 3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73673002-C8EF-35BB-42A6-56DFC9254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00" y="2358000"/>
            <a:ext cx="5346343" cy="2743200"/>
          </a:xfrm>
          <a:prstGeom prst="rect">
            <a:avLst/>
          </a:prstGeom>
        </p:spPr>
      </p:pic>
      <p:pic>
        <p:nvPicPr>
          <p:cNvPr id="8" name="Picture 7" descr="A diagram of a fingerprint scan&#10;&#10;AI-generated content may be incorrect.">
            <a:extLst>
              <a:ext uri="{FF2B5EF4-FFF2-40B4-BE49-F238E27FC236}">
                <a16:creationId xmlns:a16="http://schemas.microsoft.com/office/drawing/2014/main" id="{9FC45065-300D-787B-A0CA-339DFED4E4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4401" y="2397600"/>
            <a:ext cx="5322195" cy="2743200"/>
          </a:xfrm>
          <a:prstGeom prst="rect">
            <a:avLst/>
          </a:prstGeom>
        </p:spPr>
      </p:pic>
      <p:pic>
        <p:nvPicPr>
          <p:cNvPr id="5" name="Picture 4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445B3E91-842C-8588-6266-C40F09742F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4400" y="2397600"/>
            <a:ext cx="5322195" cy="2743200"/>
          </a:xfrm>
          <a:prstGeom prst="rect">
            <a:avLst/>
          </a:prstGeom>
        </p:spPr>
      </p:pic>
      <p:pic>
        <p:nvPicPr>
          <p:cNvPr id="14" name="Picture 13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E833B314-AAAB-ED07-F2C0-64D8242C8E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600" y="2358000"/>
            <a:ext cx="5346343" cy="2743200"/>
          </a:xfrm>
          <a:prstGeom prst="rect">
            <a:avLst/>
          </a:prstGeom>
        </p:spPr>
      </p:pic>
      <p:pic>
        <p:nvPicPr>
          <p:cNvPr id="10" name="Picture 9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E2DF57EF-280D-7CAD-895D-4970F784F9C9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81600" y="2358000"/>
            <a:ext cx="5346000" cy="2743200"/>
          </a:xfrm>
          <a:prstGeom prst="rect">
            <a:avLst/>
          </a:prstGeom>
        </p:spPr>
      </p:pic>
      <p:pic>
        <p:nvPicPr>
          <p:cNvPr id="16" name="Picture 15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D1CC68DF-E30A-591C-6DAB-38E8BBC071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4400" y="2397600"/>
            <a:ext cx="5346343" cy="2743200"/>
          </a:xfrm>
          <a:prstGeom prst="rect">
            <a:avLst/>
          </a:prstGeom>
        </p:spPr>
      </p:pic>
      <p:sp>
        <p:nvSpPr>
          <p:cNvPr id="19" name="Block Arc 42">
            <a:extLst>
              <a:ext uri="{FF2B5EF4-FFF2-40B4-BE49-F238E27FC236}">
                <a16:creationId xmlns:a16="http://schemas.microsoft.com/office/drawing/2014/main" id="{4B7C81AB-3D81-63B7-FEBE-B8021CF4CFC2}"/>
              </a:ext>
            </a:extLst>
          </p:cNvPr>
          <p:cNvSpPr/>
          <p:nvPr/>
        </p:nvSpPr>
        <p:spPr bwMode="auto">
          <a:xfrm flipH="1">
            <a:off x="11527856" y="49667"/>
            <a:ext cx="503836" cy="492660"/>
          </a:xfrm>
          <a:prstGeom prst="blockArc">
            <a:avLst>
              <a:gd name="adj1" fmla="val 240451"/>
              <a:gd name="adj2" fmla="val 16331239"/>
              <a:gd name="adj3" fmla="val 8827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" name="Oval 41">
            <a:extLst>
              <a:ext uri="{FF2B5EF4-FFF2-40B4-BE49-F238E27FC236}">
                <a16:creationId xmlns:a16="http://schemas.microsoft.com/office/drawing/2014/main" id="{798CB71E-675E-E38F-78F0-91CD5745C8E2}"/>
              </a:ext>
            </a:extLst>
          </p:cNvPr>
          <p:cNvSpPr/>
          <p:nvPr/>
        </p:nvSpPr>
        <p:spPr bwMode="auto">
          <a:xfrm>
            <a:off x="11552016" y="73377"/>
            <a:ext cx="466445" cy="45609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6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2307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C99AADE2-F5A5-6B37-831B-77D581DCCAF7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34106B3E-2812-B46E-C09A-234AA27057DA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REGRESSION RESULTS AND ANALYSIS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F0D4F1A-4F5C-F7BA-2C67-7A8AE085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33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8730F7F-046D-ADFA-F490-F86A3395AC5A}"/>
              </a:ext>
            </a:extLst>
          </p:cNvPr>
          <p:cNvSpPr txBox="1"/>
          <p:nvPr/>
        </p:nvSpPr>
        <p:spPr bwMode="auto">
          <a:xfrm>
            <a:off x="919305" y="817701"/>
            <a:ext cx="8999395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Visualization : Neural networks</a:t>
            </a:r>
          </a:p>
        </p:txBody>
      </p:sp>
      <p:sp>
        <p:nvSpPr>
          <p:cNvPr id="12" name="Block Arc 42">
            <a:extLst>
              <a:ext uri="{FF2B5EF4-FFF2-40B4-BE49-F238E27FC236}">
                <a16:creationId xmlns:a16="http://schemas.microsoft.com/office/drawing/2014/main" id="{0BA1317B-2E2C-7E83-5881-B14C37EC6BC2}"/>
              </a:ext>
            </a:extLst>
          </p:cNvPr>
          <p:cNvSpPr/>
          <p:nvPr/>
        </p:nvSpPr>
        <p:spPr bwMode="auto">
          <a:xfrm flipH="1">
            <a:off x="11527856" y="49667"/>
            <a:ext cx="503836" cy="492660"/>
          </a:xfrm>
          <a:prstGeom prst="blockArc">
            <a:avLst>
              <a:gd name="adj1" fmla="val 240451"/>
              <a:gd name="adj2" fmla="val 16331239"/>
              <a:gd name="adj3" fmla="val 8827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Oval 41">
            <a:extLst>
              <a:ext uri="{FF2B5EF4-FFF2-40B4-BE49-F238E27FC236}">
                <a16:creationId xmlns:a16="http://schemas.microsoft.com/office/drawing/2014/main" id="{5BF48A77-903B-F750-EA55-6ECAC7AB2B01}"/>
              </a:ext>
            </a:extLst>
          </p:cNvPr>
          <p:cNvSpPr/>
          <p:nvPr/>
        </p:nvSpPr>
        <p:spPr bwMode="auto">
          <a:xfrm>
            <a:off x="11552016" y="73377"/>
            <a:ext cx="466445" cy="45609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6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FC0C8617-A646-0110-7DE1-DCFC957DF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25" y="2358171"/>
            <a:ext cx="5345503" cy="2742769"/>
          </a:xfrm>
          <a:prstGeom prst="rect">
            <a:avLst/>
          </a:prstGeom>
        </p:spPr>
      </p:pic>
      <p:pic>
        <p:nvPicPr>
          <p:cNvPr id="11" name="Picture 10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ACFF582F-0987-4AEF-16B4-21C1A7C18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997" y="2397345"/>
            <a:ext cx="5321360" cy="2742770"/>
          </a:xfrm>
          <a:prstGeom prst="rect">
            <a:avLst/>
          </a:prstGeom>
        </p:spPr>
      </p:pic>
      <p:pic>
        <p:nvPicPr>
          <p:cNvPr id="4" name="Picture 3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3861C217-968D-C76B-ED2C-0ED13198B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00" y="2358000"/>
            <a:ext cx="5346343" cy="2743200"/>
          </a:xfrm>
          <a:prstGeom prst="rect">
            <a:avLst/>
          </a:prstGeom>
        </p:spPr>
      </p:pic>
      <p:pic>
        <p:nvPicPr>
          <p:cNvPr id="8" name="Picture 7" descr="A diagram of a fingerprint scan&#10;&#10;AI-generated content may be incorrect.">
            <a:extLst>
              <a:ext uri="{FF2B5EF4-FFF2-40B4-BE49-F238E27FC236}">
                <a16:creationId xmlns:a16="http://schemas.microsoft.com/office/drawing/2014/main" id="{6FEE8059-873D-53E4-65E6-E2837D4403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4401" y="2397600"/>
            <a:ext cx="5322195" cy="2743200"/>
          </a:xfrm>
          <a:prstGeom prst="rect">
            <a:avLst/>
          </a:prstGeom>
        </p:spPr>
      </p:pic>
      <p:pic>
        <p:nvPicPr>
          <p:cNvPr id="5" name="Picture 4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D7A69846-2661-E039-6940-D4D3EF7117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4400" y="2397600"/>
            <a:ext cx="5322195" cy="2743200"/>
          </a:xfrm>
          <a:prstGeom prst="rect">
            <a:avLst/>
          </a:prstGeom>
        </p:spPr>
      </p:pic>
      <p:pic>
        <p:nvPicPr>
          <p:cNvPr id="14" name="Picture 13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A1FC73FB-8DEB-8C0E-CCF5-DF38BEF603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600" y="2358000"/>
            <a:ext cx="5346343" cy="2743200"/>
          </a:xfrm>
          <a:prstGeom prst="rect">
            <a:avLst/>
          </a:prstGeom>
        </p:spPr>
      </p:pic>
      <p:pic>
        <p:nvPicPr>
          <p:cNvPr id="10" name="Picture 9" descr="A collage of images of different colors&#10;&#10;AI-generated content may be incorrect.">
            <a:extLst>
              <a:ext uri="{FF2B5EF4-FFF2-40B4-BE49-F238E27FC236}">
                <a16:creationId xmlns:a16="http://schemas.microsoft.com/office/drawing/2014/main" id="{46DF8328-938A-CD5B-016E-09AB67BA25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600" y="2358000"/>
            <a:ext cx="5346000" cy="2743024"/>
          </a:xfrm>
          <a:prstGeom prst="rect">
            <a:avLst/>
          </a:prstGeom>
        </p:spPr>
      </p:pic>
      <p:pic>
        <p:nvPicPr>
          <p:cNvPr id="16" name="Picture 15" descr="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77BCC52B-A0A2-01DA-891A-2471CC848275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314400" y="2397600"/>
            <a:ext cx="5320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5453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OUTLINE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34</a:t>
            </a:fld>
            <a:endParaRPr lang="en-GB" noProof="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63E76AC-14D5-5109-A85A-5D9F8A166E4B}"/>
              </a:ext>
            </a:extLst>
          </p:cNvPr>
          <p:cNvSpPr txBox="1"/>
          <p:nvPr/>
        </p:nvSpPr>
        <p:spPr bwMode="auto">
          <a:xfrm>
            <a:off x="1280159" y="1011509"/>
            <a:ext cx="8486693" cy="4878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GB" sz="3200" noProof="0" dirty="0">
                <a:solidFill>
                  <a:schemeClr val="bg1">
                    <a:lumMod val="75000"/>
                  </a:schemeClr>
                </a:solidFill>
                <a:latin typeface="Calibri Light"/>
              </a:rPr>
              <a:t>Introduction</a:t>
            </a:r>
            <a:r>
              <a:rPr lang="en-GB" sz="3200" noProof="0" dirty="0">
                <a:solidFill>
                  <a:schemeClr val="bg2">
                    <a:lumMod val="90000"/>
                  </a:schemeClr>
                </a:solidFill>
                <a:latin typeface="Calibri Light"/>
              </a:rPr>
              <a:t> </a:t>
            </a:r>
          </a:p>
          <a:p>
            <a:pPr marL="685800" indent="-6858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GB" sz="3200" noProof="0" dirty="0">
                <a:solidFill>
                  <a:schemeClr val="bg1">
                    <a:lumMod val="75000"/>
                  </a:schemeClr>
                </a:solidFill>
                <a:latin typeface="Calibri Light"/>
              </a:rPr>
              <a:t>Simulations and data generation </a:t>
            </a:r>
          </a:p>
          <a:p>
            <a:pPr marL="685800" indent="-6858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GB" sz="3200" noProof="0" dirty="0">
                <a:solidFill>
                  <a:schemeClr val="bg1">
                    <a:lumMod val="75000"/>
                  </a:schemeClr>
                </a:solidFill>
                <a:latin typeface="Calibri Light"/>
              </a:rPr>
              <a:t>Regression results and analysis</a:t>
            </a:r>
          </a:p>
          <a:p>
            <a:pPr marL="685800" indent="-6858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GB" sz="3200" noProof="0" dirty="0">
                <a:latin typeface="Calibri Light"/>
              </a:rPr>
              <a:t>Machine learning beyond regression</a:t>
            </a:r>
          </a:p>
          <a:p>
            <a:pPr marL="685800" indent="-6858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GB" sz="3200" noProof="0" dirty="0">
                <a:solidFill>
                  <a:schemeClr val="bg1">
                    <a:lumMod val="75000"/>
                  </a:schemeClr>
                </a:solidFill>
                <a:latin typeface="Calibri Ligh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3421405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MACHINE LEARNING BEYOND REGRESSION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35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5DBDE18-2305-5B5F-C58E-63600770181D}"/>
              </a:ext>
            </a:extLst>
          </p:cNvPr>
          <p:cNvSpPr txBox="1"/>
          <p:nvPr/>
        </p:nvSpPr>
        <p:spPr bwMode="auto">
          <a:xfrm>
            <a:off x="919305" y="817701"/>
            <a:ext cx="6431281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Active learning</a:t>
            </a:r>
          </a:p>
        </p:txBody>
      </p:sp>
      <p:sp>
        <p:nvSpPr>
          <p:cNvPr id="10" name="Block Arc 42">
            <a:extLst>
              <a:ext uri="{FF2B5EF4-FFF2-40B4-BE49-F238E27FC236}">
                <a16:creationId xmlns:a16="http://schemas.microsoft.com/office/drawing/2014/main" id="{CF22FF24-D038-356F-B4CD-572894ECC5C6}"/>
              </a:ext>
            </a:extLst>
          </p:cNvPr>
          <p:cNvSpPr/>
          <p:nvPr/>
        </p:nvSpPr>
        <p:spPr bwMode="auto">
          <a:xfrm flipH="1">
            <a:off x="11527856" y="49667"/>
            <a:ext cx="503836" cy="492660"/>
          </a:xfrm>
          <a:prstGeom prst="blockArc">
            <a:avLst>
              <a:gd name="adj1" fmla="val 14472581"/>
              <a:gd name="adj2" fmla="val 16331239"/>
              <a:gd name="adj3" fmla="val 8827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Oval 41">
            <a:extLst>
              <a:ext uri="{FF2B5EF4-FFF2-40B4-BE49-F238E27FC236}">
                <a16:creationId xmlns:a16="http://schemas.microsoft.com/office/drawing/2014/main" id="{C87B43A3-27C6-58D3-E381-82D9CB715581}"/>
              </a:ext>
            </a:extLst>
          </p:cNvPr>
          <p:cNvSpPr/>
          <p:nvPr/>
        </p:nvSpPr>
        <p:spPr bwMode="auto">
          <a:xfrm>
            <a:off x="11552016" y="73377"/>
            <a:ext cx="466445" cy="45609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6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ZoneTexte 3">
            <a:extLst>
              <a:ext uri="{FF2B5EF4-FFF2-40B4-BE49-F238E27FC236}">
                <a16:creationId xmlns:a16="http://schemas.microsoft.com/office/drawing/2014/main" id="{46A62E03-BACF-E0D7-1F4D-8B1CA96C3101}"/>
              </a:ext>
            </a:extLst>
          </p:cNvPr>
          <p:cNvSpPr txBox="1"/>
          <p:nvPr/>
        </p:nvSpPr>
        <p:spPr bwMode="auto">
          <a:xfrm>
            <a:off x="695785" y="1990741"/>
            <a:ext cx="8807857" cy="3913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A machine learning approach that attempts to maximize a model’s performance gain while annotating the fewest samples possible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Uses model uncertainty to determine the most important sample to annotate 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GB" sz="2400" noProof="0" dirty="0">
              <a:latin typeface="Calibri Ligh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GB" sz="2400" noProof="0" dirty="0">
              <a:latin typeface="Calibri Ligh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GB" sz="2400" noProof="0" dirty="0"/>
          </a:p>
        </p:txBody>
      </p:sp>
    </p:spTree>
    <p:extLst>
      <p:ext uri="{BB962C8B-B14F-4D97-AF65-F5344CB8AC3E}">
        <p14:creationId xmlns:p14="http://schemas.microsoft.com/office/powerpoint/2010/main" val="3446082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9EAC147-A36C-5FAE-E398-ACAC634482C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A16114BC-B0E0-6C3B-D3D0-BEE7FB2BC6A7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MACHINE LEARNING BEYOND REGRESSION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5764913-613F-4E6C-A101-41566CCFE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36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0385496-E6AD-7997-1E1B-246F06C68722}"/>
              </a:ext>
            </a:extLst>
          </p:cNvPr>
          <p:cNvSpPr txBox="1"/>
          <p:nvPr/>
        </p:nvSpPr>
        <p:spPr bwMode="auto">
          <a:xfrm>
            <a:off x="919305" y="817701"/>
            <a:ext cx="6431281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Active learning : example</a:t>
            </a:r>
          </a:p>
        </p:txBody>
      </p:sp>
      <p:sp>
        <p:nvSpPr>
          <p:cNvPr id="10" name="Block Arc 42">
            <a:extLst>
              <a:ext uri="{FF2B5EF4-FFF2-40B4-BE49-F238E27FC236}">
                <a16:creationId xmlns:a16="http://schemas.microsoft.com/office/drawing/2014/main" id="{264CA4EA-C1BE-F907-8277-6EA0E71F4D8C}"/>
              </a:ext>
            </a:extLst>
          </p:cNvPr>
          <p:cNvSpPr/>
          <p:nvPr/>
        </p:nvSpPr>
        <p:spPr bwMode="auto">
          <a:xfrm flipH="1">
            <a:off x="11527856" y="49667"/>
            <a:ext cx="503836" cy="492660"/>
          </a:xfrm>
          <a:prstGeom prst="blockArc">
            <a:avLst>
              <a:gd name="adj1" fmla="val 13563980"/>
              <a:gd name="adj2" fmla="val 16331239"/>
              <a:gd name="adj3" fmla="val 8827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Oval 41">
            <a:extLst>
              <a:ext uri="{FF2B5EF4-FFF2-40B4-BE49-F238E27FC236}">
                <a16:creationId xmlns:a16="http://schemas.microsoft.com/office/drawing/2014/main" id="{290CDEBE-0782-C5C1-D5B1-64428EE03CFD}"/>
              </a:ext>
            </a:extLst>
          </p:cNvPr>
          <p:cNvSpPr/>
          <p:nvPr/>
        </p:nvSpPr>
        <p:spPr bwMode="auto">
          <a:xfrm>
            <a:off x="11552016" y="73377"/>
            <a:ext cx="466445" cy="45609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6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28" name="Picture 4" descr="Dog, facts and photos">
            <a:extLst>
              <a:ext uri="{FF2B5EF4-FFF2-40B4-BE49-F238E27FC236}">
                <a16:creationId xmlns:a16="http://schemas.microsoft.com/office/drawing/2014/main" id="{3C6FFB9B-D9BA-110E-52BC-F870F27A6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715" y="2046621"/>
            <a:ext cx="1893810" cy="189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3B0D7C-E0AA-66DB-E505-82802A005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993" y="2012837"/>
            <a:ext cx="1751502" cy="1893811"/>
          </a:xfrm>
          <a:prstGeom prst="rect">
            <a:avLst/>
          </a:prstGeom>
        </p:spPr>
      </p:pic>
      <p:pic>
        <p:nvPicPr>
          <p:cNvPr id="3" name="Picture 2" descr="A close up of a cat&#10;&#10;AI-generated content may be incorrect.">
            <a:extLst>
              <a:ext uri="{FF2B5EF4-FFF2-40B4-BE49-F238E27FC236}">
                <a16:creationId xmlns:a16="http://schemas.microsoft.com/office/drawing/2014/main" id="{7B22EB70-0A05-495C-4227-E80FD1329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857387" y="2046621"/>
            <a:ext cx="2018782" cy="189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2536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5374C9BE-046D-0FAF-C3A5-873C9CC3AD07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7E51651F-74C3-4327-C5B6-3B64B1922DF4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MACHINE LEARNING BEYOND REGRESSION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D78F665-AE34-5BD1-85C5-D486CD5DB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37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58E6891-9727-5DFD-F9FD-57B4A15C124B}"/>
              </a:ext>
            </a:extLst>
          </p:cNvPr>
          <p:cNvSpPr txBox="1"/>
          <p:nvPr/>
        </p:nvSpPr>
        <p:spPr bwMode="auto">
          <a:xfrm>
            <a:off x="919305" y="817701"/>
            <a:ext cx="6431281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Active learning : example</a:t>
            </a:r>
          </a:p>
        </p:txBody>
      </p:sp>
      <p:sp>
        <p:nvSpPr>
          <p:cNvPr id="10" name="Block Arc 42">
            <a:extLst>
              <a:ext uri="{FF2B5EF4-FFF2-40B4-BE49-F238E27FC236}">
                <a16:creationId xmlns:a16="http://schemas.microsoft.com/office/drawing/2014/main" id="{04CF1B8C-0FDD-9B4E-A299-2C1F2A63D81D}"/>
              </a:ext>
            </a:extLst>
          </p:cNvPr>
          <p:cNvSpPr/>
          <p:nvPr/>
        </p:nvSpPr>
        <p:spPr bwMode="auto">
          <a:xfrm flipH="1">
            <a:off x="11527856" y="49667"/>
            <a:ext cx="503836" cy="492660"/>
          </a:xfrm>
          <a:prstGeom prst="blockArc">
            <a:avLst>
              <a:gd name="adj1" fmla="val 12302946"/>
              <a:gd name="adj2" fmla="val 16331239"/>
              <a:gd name="adj3" fmla="val 8827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Oval 41">
            <a:extLst>
              <a:ext uri="{FF2B5EF4-FFF2-40B4-BE49-F238E27FC236}">
                <a16:creationId xmlns:a16="http://schemas.microsoft.com/office/drawing/2014/main" id="{33B718EA-E69F-96A0-1AE5-FB6BABC3EC93}"/>
              </a:ext>
            </a:extLst>
          </p:cNvPr>
          <p:cNvSpPr/>
          <p:nvPr/>
        </p:nvSpPr>
        <p:spPr bwMode="auto">
          <a:xfrm>
            <a:off x="11552016" y="73377"/>
            <a:ext cx="466445" cy="45609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6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28" name="Picture 4" descr="Dog, facts and photos">
            <a:extLst>
              <a:ext uri="{FF2B5EF4-FFF2-40B4-BE49-F238E27FC236}">
                <a16:creationId xmlns:a16="http://schemas.microsoft.com/office/drawing/2014/main" id="{AD7E0073-3022-74EB-66F9-AAECD31C7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715" y="2046621"/>
            <a:ext cx="1893810" cy="189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293129-5E01-1E85-7A8F-2FFA67B04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993" y="2012837"/>
            <a:ext cx="1751502" cy="189381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0C566C6-A9D7-F986-657A-4BC8F824D6C8}"/>
              </a:ext>
            </a:extLst>
          </p:cNvPr>
          <p:cNvGrpSpPr/>
          <p:nvPr/>
        </p:nvGrpSpPr>
        <p:grpSpPr>
          <a:xfrm>
            <a:off x="380825" y="2046621"/>
            <a:ext cx="2971906" cy="4009920"/>
            <a:chOff x="380825" y="2046621"/>
            <a:chExt cx="2971906" cy="4009920"/>
          </a:xfrm>
        </p:grpSpPr>
        <p:pic>
          <p:nvPicPr>
            <p:cNvPr id="3" name="Picture 2" descr="A close up of a cat&#10;&#10;AI-generated content may be incorrect.">
              <a:extLst>
                <a:ext uri="{FF2B5EF4-FFF2-40B4-BE49-F238E27FC236}">
                  <a16:creationId xmlns:a16="http://schemas.microsoft.com/office/drawing/2014/main" id="{CD46D39B-EAB8-D842-2C32-1EE68E7A2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 bwMode="auto">
            <a:xfrm>
              <a:off x="857387" y="2046621"/>
              <a:ext cx="2018782" cy="1893810"/>
            </a:xfrm>
            <a:prstGeom prst="rect">
              <a:avLst/>
            </a:prstGeom>
          </p:spPr>
        </p:pic>
        <p:pic>
          <p:nvPicPr>
            <p:cNvPr id="15" name="Picture 14" descr="A graph with a bar and a bar&#10;&#10;AI-generated content may be incorrect.">
              <a:extLst>
                <a:ext uri="{FF2B5EF4-FFF2-40B4-BE49-F238E27FC236}">
                  <a16:creationId xmlns:a16="http://schemas.microsoft.com/office/drawing/2014/main" id="{A09D8691-7BE2-9FE6-9B5C-2D95E308C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0825" y="4045068"/>
              <a:ext cx="2971906" cy="20114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61381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0565F48-7305-12EB-9632-250BDE5E3529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0C7CD9F4-EDC9-4CC4-FAD1-ABB601583733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MACHINE LEARNING BEYOND REGRESSION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49865A2-FFD0-F1FD-E620-711109D0E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38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1C26ADA-BBB5-1CE4-AE85-995BF2E2E6B6}"/>
              </a:ext>
            </a:extLst>
          </p:cNvPr>
          <p:cNvSpPr txBox="1"/>
          <p:nvPr/>
        </p:nvSpPr>
        <p:spPr bwMode="auto">
          <a:xfrm>
            <a:off x="919305" y="817701"/>
            <a:ext cx="6431281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Active learning : example</a:t>
            </a:r>
          </a:p>
        </p:txBody>
      </p:sp>
      <p:sp>
        <p:nvSpPr>
          <p:cNvPr id="10" name="Block Arc 42">
            <a:extLst>
              <a:ext uri="{FF2B5EF4-FFF2-40B4-BE49-F238E27FC236}">
                <a16:creationId xmlns:a16="http://schemas.microsoft.com/office/drawing/2014/main" id="{07800966-FC98-8D2B-871A-624B0EEE0BD5}"/>
              </a:ext>
            </a:extLst>
          </p:cNvPr>
          <p:cNvSpPr/>
          <p:nvPr/>
        </p:nvSpPr>
        <p:spPr bwMode="auto">
          <a:xfrm flipH="1">
            <a:off x="11527856" y="49667"/>
            <a:ext cx="503836" cy="492660"/>
          </a:xfrm>
          <a:prstGeom prst="blockArc">
            <a:avLst>
              <a:gd name="adj1" fmla="val 10932988"/>
              <a:gd name="adj2" fmla="val 16331239"/>
              <a:gd name="adj3" fmla="val 8827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Oval 41">
            <a:extLst>
              <a:ext uri="{FF2B5EF4-FFF2-40B4-BE49-F238E27FC236}">
                <a16:creationId xmlns:a16="http://schemas.microsoft.com/office/drawing/2014/main" id="{7EB8C6B5-258D-0BC8-2E13-6B7166F022D2}"/>
              </a:ext>
            </a:extLst>
          </p:cNvPr>
          <p:cNvSpPr/>
          <p:nvPr/>
        </p:nvSpPr>
        <p:spPr bwMode="auto">
          <a:xfrm>
            <a:off x="11552016" y="73377"/>
            <a:ext cx="466445" cy="45609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6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A3D3A8E-19AC-5FB7-931E-7EA7FDF0A7DA}"/>
              </a:ext>
            </a:extLst>
          </p:cNvPr>
          <p:cNvGrpSpPr/>
          <p:nvPr/>
        </p:nvGrpSpPr>
        <p:grpSpPr>
          <a:xfrm>
            <a:off x="4374667" y="2046621"/>
            <a:ext cx="2971907" cy="3954184"/>
            <a:chOff x="4374668" y="2046621"/>
            <a:chExt cx="2971907" cy="3954184"/>
          </a:xfrm>
        </p:grpSpPr>
        <p:pic>
          <p:nvPicPr>
            <p:cNvPr id="1028" name="Picture 4" descr="Dog, facts and photos">
              <a:extLst>
                <a:ext uri="{FF2B5EF4-FFF2-40B4-BE49-F238E27FC236}">
                  <a16:creationId xmlns:a16="http://schemas.microsoft.com/office/drawing/2014/main" id="{9FC9247D-D417-3234-334A-B282800FC4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3716" y="2046621"/>
              <a:ext cx="1893810" cy="1893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A graph with blue squares&#10;&#10;AI-generated content may be incorrect.">
              <a:extLst>
                <a:ext uri="{FF2B5EF4-FFF2-40B4-BE49-F238E27FC236}">
                  <a16:creationId xmlns:a16="http://schemas.microsoft.com/office/drawing/2014/main" id="{7343FF67-B343-D4C5-456D-F69D3E31B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4668" y="4056512"/>
              <a:ext cx="2971907" cy="1944293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3B9ED06-C569-C78C-B6AC-512B514E9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6993" y="2012837"/>
            <a:ext cx="1751502" cy="189381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552F3B5-D1A0-872E-1396-90C1EF891418}"/>
              </a:ext>
            </a:extLst>
          </p:cNvPr>
          <p:cNvGrpSpPr/>
          <p:nvPr/>
        </p:nvGrpSpPr>
        <p:grpSpPr>
          <a:xfrm>
            <a:off x="380825" y="2046621"/>
            <a:ext cx="2971906" cy="4009920"/>
            <a:chOff x="380825" y="2046621"/>
            <a:chExt cx="2971906" cy="4009920"/>
          </a:xfrm>
        </p:grpSpPr>
        <p:pic>
          <p:nvPicPr>
            <p:cNvPr id="3" name="Picture 2" descr="A close up of a cat&#10;&#10;AI-generated content may be incorrect.">
              <a:extLst>
                <a:ext uri="{FF2B5EF4-FFF2-40B4-BE49-F238E27FC236}">
                  <a16:creationId xmlns:a16="http://schemas.microsoft.com/office/drawing/2014/main" id="{DAA4E756-1709-B124-01EC-850D6CA01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 bwMode="auto">
            <a:xfrm>
              <a:off x="857387" y="2046621"/>
              <a:ext cx="2018782" cy="1893810"/>
            </a:xfrm>
            <a:prstGeom prst="rect">
              <a:avLst/>
            </a:prstGeom>
          </p:spPr>
        </p:pic>
        <p:pic>
          <p:nvPicPr>
            <p:cNvPr id="15" name="Picture 14" descr="A graph with a bar and a bar&#10;&#10;AI-generated content may be incorrect.">
              <a:extLst>
                <a:ext uri="{FF2B5EF4-FFF2-40B4-BE49-F238E27FC236}">
                  <a16:creationId xmlns:a16="http://schemas.microsoft.com/office/drawing/2014/main" id="{A1DCE2FD-3AAB-8850-AC33-0B2103205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0825" y="4045068"/>
              <a:ext cx="2971906" cy="20114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0430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INTRODUCTION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3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48CE315-79AE-A65B-B1B2-C3FC1A508768}"/>
              </a:ext>
            </a:extLst>
          </p:cNvPr>
          <p:cNvSpPr txBox="1"/>
          <p:nvPr/>
        </p:nvSpPr>
        <p:spPr bwMode="auto">
          <a:xfrm>
            <a:off x="919305" y="817701"/>
            <a:ext cx="6431281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Context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533104E7-7B7B-3ADF-41FA-772A3B6BC426}"/>
                  </a:ext>
                </a:extLst>
              </p:cNvPr>
              <p:cNvSpPr txBox="1"/>
              <p:nvPr/>
            </p:nvSpPr>
            <p:spPr bwMode="auto">
              <a:xfrm>
                <a:off x="565580" y="2122770"/>
                <a:ext cx="6109539" cy="3359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GB" sz="2400" noProof="0" dirty="0">
                    <a:latin typeface="Calibri Light"/>
                  </a:rPr>
                  <a:t>Average lifetime </a:t>
                </a:r>
                <a14:m>
                  <m:oMath xmlns:m="http://schemas.openxmlformats.org/officeDocument/2006/math">
                    <m:r>
                      <a:rPr lang="en-GB" sz="2400" b="0" i="1" noProof="0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sz="2400" noProof="0" dirty="0">
                    <a:latin typeface="Calibri Light"/>
                  </a:rPr>
                  <a:t> 10 to 15 years when used for transportation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lang="en-GB" sz="2400" noProof="0" dirty="0">
                  <a:latin typeface="Calibri Light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lang="en-GB" sz="2400" noProof="0" dirty="0">
                  <a:latin typeface="Calibri Light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GB" sz="2400" noProof="0" dirty="0">
                    <a:latin typeface="Calibri Light"/>
                  </a:rPr>
                  <a:t>Aging caused by successive thermal loads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lang="en-GB" sz="2400" noProof="0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533104E7-7B7B-3ADF-41FA-772A3B6BC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5580" y="2122770"/>
                <a:ext cx="6109539" cy="3359061"/>
              </a:xfrm>
              <a:prstGeom prst="rect">
                <a:avLst/>
              </a:prstGeom>
              <a:blipFill>
                <a:blip r:embed="rId2"/>
                <a:stretch>
                  <a:fillRect l="-1397" r="-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6E6EFB7-A27C-044B-2D70-469457A3DA7C}"/>
                  </a:ext>
                </a:extLst>
              </p14:cNvPr>
              <p14:cNvContentPartPr/>
              <p14:nvPr/>
            </p14:nvContentPartPr>
            <p14:xfrm>
              <a:off x="-1881000" y="535577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6E6EFB7-A27C-044B-2D70-469457A3DA7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887120" y="529457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Block Arc 42">
            <a:extLst>
              <a:ext uri="{FF2B5EF4-FFF2-40B4-BE49-F238E27FC236}">
                <a16:creationId xmlns:a16="http://schemas.microsoft.com/office/drawing/2014/main" id="{FF7C495E-FC4A-37D9-F0F9-1F2F5F9358F9}"/>
              </a:ext>
            </a:extLst>
          </p:cNvPr>
          <p:cNvSpPr/>
          <p:nvPr/>
        </p:nvSpPr>
        <p:spPr bwMode="auto">
          <a:xfrm flipH="1">
            <a:off x="11527856" y="49667"/>
            <a:ext cx="503836" cy="492660"/>
          </a:xfrm>
          <a:prstGeom prst="blockArc">
            <a:avLst>
              <a:gd name="adj1" fmla="val 11716283"/>
              <a:gd name="adj2" fmla="val 16331239"/>
              <a:gd name="adj3" fmla="val 8827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Oval 41">
            <a:extLst>
              <a:ext uri="{FF2B5EF4-FFF2-40B4-BE49-F238E27FC236}">
                <a16:creationId xmlns:a16="http://schemas.microsoft.com/office/drawing/2014/main" id="{F174DFEC-F3B4-7F80-C875-AA868FA2DEB8}"/>
              </a:ext>
            </a:extLst>
          </p:cNvPr>
          <p:cNvSpPr/>
          <p:nvPr/>
        </p:nvSpPr>
        <p:spPr bwMode="auto">
          <a:xfrm>
            <a:off x="11552016" y="73377"/>
            <a:ext cx="466445" cy="45609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6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F48258-276E-7849-C8EB-B6255EADADA7}"/>
              </a:ext>
            </a:extLst>
          </p:cNvPr>
          <p:cNvSpPr txBox="1"/>
          <p:nvPr/>
        </p:nvSpPr>
        <p:spPr>
          <a:xfrm>
            <a:off x="919305" y="3213283"/>
            <a:ext cx="6064918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GB" sz="2400" noProof="0" dirty="0">
                <a:solidFill>
                  <a:srgbClr val="FF0000"/>
                </a:solidFill>
                <a:latin typeface="Calibri Light"/>
              </a:rPr>
              <a:t>=&gt; Unfeasible experimentally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DF482F-5C4B-205D-7ECD-010A2636C6AA}"/>
              </a:ext>
            </a:extLst>
          </p:cNvPr>
          <p:cNvSpPr txBox="1"/>
          <p:nvPr/>
        </p:nvSpPr>
        <p:spPr bwMode="auto">
          <a:xfrm>
            <a:off x="937003" y="4836879"/>
            <a:ext cx="7056120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GB" sz="2400" noProof="0" dirty="0">
                <a:solidFill>
                  <a:srgbClr val="FF0000"/>
                </a:solidFill>
                <a:latin typeface="Calibri Light"/>
              </a:rPr>
              <a:t>=&gt; Difficult to model due to variance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692A03C-5EB6-0CA0-0581-CAFADCE1AFDE}"/>
              </a:ext>
            </a:extLst>
          </p:cNvPr>
          <p:cNvGrpSpPr/>
          <p:nvPr/>
        </p:nvGrpSpPr>
        <p:grpSpPr>
          <a:xfrm>
            <a:off x="6984223" y="1879788"/>
            <a:ext cx="5082679" cy="3578022"/>
            <a:chOff x="6984223" y="1879788"/>
            <a:chExt cx="5082679" cy="3578022"/>
          </a:xfrm>
        </p:grpSpPr>
        <p:sp>
          <p:nvSpPr>
            <p:cNvPr id="9" name="TextShape 3">
              <a:extLst>
                <a:ext uri="{FF2B5EF4-FFF2-40B4-BE49-F238E27FC236}">
                  <a16:creationId xmlns:a16="http://schemas.microsoft.com/office/drawing/2014/main" id="{F0017BAB-190B-396A-C93C-B4CEA2D2D8B0}"/>
                </a:ext>
              </a:extLst>
            </p:cNvPr>
            <p:cNvSpPr/>
            <p:nvPr/>
          </p:nvSpPr>
          <p:spPr>
            <a:xfrm>
              <a:off x="6984223" y="4744069"/>
              <a:ext cx="5082679" cy="713741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000" spc="-1" noProof="0" dirty="0">
                  <a:solidFill>
                    <a:srgbClr val="000000"/>
                  </a:solidFill>
                  <a:latin typeface="+mj-lt"/>
                  <a:ea typeface="DejaVu Sans"/>
                </a:rPr>
                <a:t>Loading profile of a power electronic module in an electric vehicle</a:t>
              </a:r>
              <a:endParaRPr lang="en-GB" sz="2000" b="0" strike="noStrike" spc="-1" noProof="0" dirty="0">
                <a:solidFill>
                  <a:srgbClr val="000000"/>
                </a:solidFill>
                <a:latin typeface="+mj-lt"/>
                <a:ea typeface="DejaVu Sans"/>
              </a:endParaRPr>
            </a:p>
          </p:txBody>
        </p:sp>
        <p:pic>
          <p:nvPicPr>
            <p:cNvPr id="19" name="Picture 18" descr="A graph showing the time and time of a graph&#10;&#10;AI-generated content may be incorrect.">
              <a:extLst>
                <a:ext uri="{FF2B5EF4-FFF2-40B4-BE49-F238E27FC236}">
                  <a16:creationId xmlns:a16="http://schemas.microsoft.com/office/drawing/2014/main" id="{D9BBC69A-ABFB-111F-0332-4FC8E9FCB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 bwMode="auto">
            <a:xfrm>
              <a:off x="7392372" y="1879788"/>
              <a:ext cx="4266380" cy="27122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30213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F132AD20-8559-CD7F-B82B-C5F744C2313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F8908838-E307-23B3-C13C-BA0F88205085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MACHINE LEARNING BEYOND REGRESSION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47C6A9C-1FEA-2CE6-E34C-44EC1D89A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39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AE65CB1-7A7B-B5A7-6EDF-CFEEDE8A8341}"/>
              </a:ext>
            </a:extLst>
          </p:cNvPr>
          <p:cNvSpPr txBox="1"/>
          <p:nvPr/>
        </p:nvSpPr>
        <p:spPr bwMode="auto">
          <a:xfrm>
            <a:off x="919305" y="817701"/>
            <a:ext cx="6431281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Active learning : example</a:t>
            </a:r>
          </a:p>
        </p:txBody>
      </p:sp>
      <p:sp>
        <p:nvSpPr>
          <p:cNvPr id="10" name="Block Arc 42">
            <a:extLst>
              <a:ext uri="{FF2B5EF4-FFF2-40B4-BE49-F238E27FC236}">
                <a16:creationId xmlns:a16="http://schemas.microsoft.com/office/drawing/2014/main" id="{D0FA75B6-D9A9-3427-7A13-FC15E558C167}"/>
              </a:ext>
            </a:extLst>
          </p:cNvPr>
          <p:cNvSpPr/>
          <p:nvPr/>
        </p:nvSpPr>
        <p:spPr bwMode="auto">
          <a:xfrm flipH="1">
            <a:off x="11527856" y="49667"/>
            <a:ext cx="503836" cy="492660"/>
          </a:xfrm>
          <a:prstGeom prst="blockArc">
            <a:avLst>
              <a:gd name="adj1" fmla="val 10091722"/>
              <a:gd name="adj2" fmla="val 16331239"/>
              <a:gd name="adj3" fmla="val 8827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Oval 41">
            <a:extLst>
              <a:ext uri="{FF2B5EF4-FFF2-40B4-BE49-F238E27FC236}">
                <a16:creationId xmlns:a16="http://schemas.microsoft.com/office/drawing/2014/main" id="{F0433AEA-E0FE-044D-9367-93276F721523}"/>
              </a:ext>
            </a:extLst>
          </p:cNvPr>
          <p:cNvSpPr/>
          <p:nvPr/>
        </p:nvSpPr>
        <p:spPr bwMode="auto">
          <a:xfrm>
            <a:off x="11552016" y="73377"/>
            <a:ext cx="466445" cy="45609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6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2485D4-D7B3-806C-F123-4CEB7D9868CD}"/>
              </a:ext>
            </a:extLst>
          </p:cNvPr>
          <p:cNvGrpSpPr/>
          <p:nvPr/>
        </p:nvGrpSpPr>
        <p:grpSpPr>
          <a:xfrm>
            <a:off x="4374667" y="2046621"/>
            <a:ext cx="2971907" cy="3954184"/>
            <a:chOff x="4374668" y="2046621"/>
            <a:chExt cx="2971907" cy="3954184"/>
          </a:xfrm>
        </p:grpSpPr>
        <p:pic>
          <p:nvPicPr>
            <p:cNvPr id="1028" name="Picture 4" descr="Dog, facts and photos">
              <a:extLst>
                <a:ext uri="{FF2B5EF4-FFF2-40B4-BE49-F238E27FC236}">
                  <a16:creationId xmlns:a16="http://schemas.microsoft.com/office/drawing/2014/main" id="{8721F2AB-1EC7-0BA9-4E15-D0CC9ADC8D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3716" y="2046621"/>
              <a:ext cx="1893810" cy="1893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A graph with blue squares&#10;&#10;AI-generated content may be incorrect.">
              <a:extLst>
                <a:ext uri="{FF2B5EF4-FFF2-40B4-BE49-F238E27FC236}">
                  <a16:creationId xmlns:a16="http://schemas.microsoft.com/office/drawing/2014/main" id="{757EB3C0-B359-2A3B-0C94-600953884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4668" y="4056512"/>
              <a:ext cx="2971907" cy="1944293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E8494A-AF1E-5625-D8DB-ECC339D399B6}"/>
              </a:ext>
            </a:extLst>
          </p:cNvPr>
          <p:cNvGrpSpPr/>
          <p:nvPr/>
        </p:nvGrpSpPr>
        <p:grpSpPr>
          <a:xfrm>
            <a:off x="8368511" y="2012837"/>
            <a:ext cx="3108467" cy="3987968"/>
            <a:chOff x="8368511" y="2012837"/>
            <a:chExt cx="3108467" cy="39879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56C6E11-C87E-881A-1D59-7CF7E6658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46993" y="2012837"/>
              <a:ext cx="1751502" cy="1893811"/>
            </a:xfrm>
            <a:prstGeom prst="rect">
              <a:avLst/>
            </a:prstGeom>
          </p:spPr>
        </p:pic>
        <p:pic>
          <p:nvPicPr>
            <p:cNvPr id="13" name="Picture 12" descr="A graph with blue squares&#10;&#10;AI-generated content may be incorrect.">
              <a:extLst>
                <a:ext uri="{FF2B5EF4-FFF2-40B4-BE49-F238E27FC236}">
                  <a16:creationId xmlns:a16="http://schemas.microsoft.com/office/drawing/2014/main" id="{82CE1765-B2A4-DC2D-8B87-A5486143A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68511" y="4056513"/>
              <a:ext cx="3108467" cy="1944292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9093E1A-FD94-789C-0E72-978FDB1B4A66}"/>
              </a:ext>
            </a:extLst>
          </p:cNvPr>
          <p:cNvGrpSpPr/>
          <p:nvPr/>
        </p:nvGrpSpPr>
        <p:grpSpPr>
          <a:xfrm>
            <a:off x="380825" y="2046621"/>
            <a:ext cx="2971906" cy="4009920"/>
            <a:chOff x="380825" y="2046621"/>
            <a:chExt cx="2971906" cy="4009920"/>
          </a:xfrm>
        </p:grpSpPr>
        <p:pic>
          <p:nvPicPr>
            <p:cNvPr id="3" name="Picture 2" descr="A close up of a cat&#10;&#10;AI-generated content may be incorrect.">
              <a:extLst>
                <a:ext uri="{FF2B5EF4-FFF2-40B4-BE49-F238E27FC236}">
                  <a16:creationId xmlns:a16="http://schemas.microsoft.com/office/drawing/2014/main" id="{7FBD5DD3-92DE-4D3C-178F-134C8F953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 bwMode="auto">
            <a:xfrm>
              <a:off x="857387" y="2046621"/>
              <a:ext cx="2018782" cy="1893810"/>
            </a:xfrm>
            <a:prstGeom prst="rect">
              <a:avLst/>
            </a:prstGeom>
          </p:spPr>
        </p:pic>
        <p:pic>
          <p:nvPicPr>
            <p:cNvPr id="15" name="Picture 14" descr="A graph with a bar and a bar&#10;&#10;AI-generated content may be incorrect.">
              <a:extLst>
                <a:ext uri="{FF2B5EF4-FFF2-40B4-BE49-F238E27FC236}">
                  <a16:creationId xmlns:a16="http://schemas.microsoft.com/office/drawing/2014/main" id="{66124106-9440-E3ED-0593-4745672F4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0825" y="4045068"/>
              <a:ext cx="2971906" cy="20114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84518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51032C11-F5AE-8F21-05EF-75ED0F17AEC9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9CBB498-83FC-F657-1C45-BD23273CAF2B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MACHINE LEARNING BEYOND REGRESSION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B36837C-024A-8BC1-F05D-D6E0BEF2C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40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7CBA0FF-D8D4-4A92-9F31-F1F0EB9B4E28}"/>
              </a:ext>
            </a:extLst>
          </p:cNvPr>
          <p:cNvSpPr txBox="1"/>
          <p:nvPr/>
        </p:nvSpPr>
        <p:spPr bwMode="auto">
          <a:xfrm>
            <a:off x="919305" y="817701"/>
            <a:ext cx="6431281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Active learning : example</a:t>
            </a:r>
          </a:p>
        </p:txBody>
      </p:sp>
      <p:sp>
        <p:nvSpPr>
          <p:cNvPr id="10" name="Block Arc 42">
            <a:extLst>
              <a:ext uri="{FF2B5EF4-FFF2-40B4-BE49-F238E27FC236}">
                <a16:creationId xmlns:a16="http://schemas.microsoft.com/office/drawing/2014/main" id="{6F74C026-28FD-DE90-000E-53F8EBE9FE92}"/>
              </a:ext>
            </a:extLst>
          </p:cNvPr>
          <p:cNvSpPr/>
          <p:nvPr/>
        </p:nvSpPr>
        <p:spPr bwMode="auto">
          <a:xfrm flipH="1">
            <a:off x="11527856" y="49667"/>
            <a:ext cx="503836" cy="492660"/>
          </a:xfrm>
          <a:prstGeom prst="blockArc">
            <a:avLst>
              <a:gd name="adj1" fmla="val 9277828"/>
              <a:gd name="adj2" fmla="val 16331239"/>
              <a:gd name="adj3" fmla="val 8827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Oval 41">
            <a:extLst>
              <a:ext uri="{FF2B5EF4-FFF2-40B4-BE49-F238E27FC236}">
                <a16:creationId xmlns:a16="http://schemas.microsoft.com/office/drawing/2014/main" id="{E9C974B3-F062-65EF-084D-73DEF21C1197}"/>
              </a:ext>
            </a:extLst>
          </p:cNvPr>
          <p:cNvSpPr/>
          <p:nvPr/>
        </p:nvSpPr>
        <p:spPr bwMode="auto">
          <a:xfrm>
            <a:off x="11552016" y="73377"/>
            <a:ext cx="466445" cy="45609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6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ADBE3B9-258E-58A0-A8CA-DEB13840991F}"/>
              </a:ext>
            </a:extLst>
          </p:cNvPr>
          <p:cNvGrpSpPr/>
          <p:nvPr/>
        </p:nvGrpSpPr>
        <p:grpSpPr>
          <a:xfrm>
            <a:off x="4374667" y="2046621"/>
            <a:ext cx="2971907" cy="3954184"/>
            <a:chOff x="4374668" y="2046621"/>
            <a:chExt cx="2971907" cy="3954184"/>
          </a:xfrm>
        </p:grpSpPr>
        <p:pic>
          <p:nvPicPr>
            <p:cNvPr id="1028" name="Picture 4" descr="Dog, facts and photos">
              <a:extLst>
                <a:ext uri="{FF2B5EF4-FFF2-40B4-BE49-F238E27FC236}">
                  <a16:creationId xmlns:a16="http://schemas.microsoft.com/office/drawing/2014/main" id="{E1F94C16-50AD-868C-BC69-5A03F9CD50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3716" y="2046621"/>
              <a:ext cx="1893810" cy="1893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A graph with blue squares&#10;&#10;AI-generated content may be incorrect.">
              <a:extLst>
                <a:ext uri="{FF2B5EF4-FFF2-40B4-BE49-F238E27FC236}">
                  <a16:creationId xmlns:a16="http://schemas.microsoft.com/office/drawing/2014/main" id="{47D566FD-9B60-C4FC-8168-828626806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4668" y="4056512"/>
              <a:ext cx="2971907" cy="1944293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EFC988-41FF-9B2D-28DE-3F7B2281794D}"/>
              </a:ext>
            </a:extLst>
          </p:cNvPr>
          <p:cNvGrpSpPr/>
          <p:nvPr/>
        </p:nvGrpSpPr>
        <p:grpSpPr>
          <a:xfrm>
            <a:off x="8368511" y="2012837"/>
            <a:ext cx="3108467" cy="3987968"/>
            <a:chOff x="8368511" y="2012837"/>
            <a:chExt cx="3108467" cy="39879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DC96275-7825-A470-FB1B-DDE14508D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46993" y="2012837"/>
              <a:ext cx="1751502" cy="1893811"/>
            </a:xfrm>
            <a:prstGeom prst="rect">
              <a:avLst/>
            </a:prstGeom>
          </p:spPr>
        </p:pic>
        <p:pic>
          <p:nvPicPr>
            <p:cNvPr id="13" name="Picture 12" descr="A graph with blue squares&#10;&#10;AI-generated content may be incorrect.">
              <a:extLst>
                <a:ext uri="{FF2B5EF4-FFF2-40B4-BE49-F238E27FC236}">
                  <a16:creationId xmlns:a16="http://schemas.microsoft.com/office/drawing/2014/main" id="{B883BB2F-1798-9097-2855-ECDF9B778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68511" y="4056513"/>
              <a:ext cx="3108467" cy="1944292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E365C1C-729E-0024-AA43-0A0F88572B79}"/>
              </a:ext>
            </a:extLst>
          </p:cNvPr>
          <p:cNvGrpSpPr/>
          <p:nvPr/>
        </p:nvGrpSpPr>
        <p:grpSpPr>
          <a:xfrm>
            <a:off x="380825" y="2046621"/>
            <a:ext cx="2971906" cy="4009920"/>
            <a:chOff x="380825" y="2046621"/>
            <a:chExt cx="2971906" cy="4009920"/>
          </a:xfrm>
        </p:grpSpPr>
        <p:pic>
          <p:nvPicPr>
            <p:cNvPr id="3" name="Picture 2" descr="A close up of a cat&#10;&#10;AI-generated content may be incorrect.">
              <a:extLst>
                <a:ext uri="{FF2B5EF4-FFF2-40B4-BE49-F238E27FC236}">
                  <a16:creationId xmlns:a16="http://schemas.microsoft.com/office/drawing/2014/main" id="{D29A4955-FF95-5F3B-AA75-AAC70296B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 bwMode="auto">
            <a:xfrm>
              <a:off x="857387" y="2046621"/>
              <a:ext cx="2018782" cy="1893810"/>
            </a:xfrm>
            <a:prstGeom prst="rect">
              <a:avLst/>
            </a:prstGeom>
          </p:spPr>
        </p:pic>
        <p:pic>
          <p:nvPicPr>
            <p:cNvPr id="15" name="Picture 14" descr="A graph with a bar and a bar&#10;&#10;AI-generated content may be incorrect.">
              <a:extLst>
                <a:ext uri="{FF2B5EF4-FFF2-40B4-BE49-F238E27FC236}">
                  <a16:creationId xmlns:a16="http://schemas.microsoft.com/office/drawing/2014/main" id="{0BD7DB1A-4481-9979-9376-F5C9E2AE0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0825" y="4045068"/>
              <a:ext cx="2971906" cy="2011473"/>
            </a:xfrm>
            <a:prstGeom prst="rect">
              <a:avLst/>
            </a:prstGeom>
          </p:spPr>
        </p:pic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45CFC6-62B5-1B40-54C7-11FDBD5AE96D}"/>
              </a:ext>
            </a:extLst>
          </p:cNvPr>
          <p:cNvCxnSpPr>
            <a:cxnSpLocks/>
          </p:cNvCxnSpPr>
          <p:nvPr/>
        </p:nvCxnSpPr>
        <p:spPr>
          <a:xfrm>
            <a:off x="8050491" y="1838227"/>
            <a:ext cx="650449" cy="25546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1084EFA-F562-A889-DFC6-1A47DF54077C}"/>
              </a:ext>
            </a:extLst>
          </p:cNvPr>
          <p:cNvSpPr txBox="1"/>
          <p:nvPr/>
        </p:nvSpPr>
        <p:spPr>
          <a:xfrm>
            <a:off x="5457588" y="1269101"/>
            <a:ext cx="6094428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GB" noProof="0" dirty="0">
                <a:solidFill>
                  <a:srgbClr val="FF0000"/>
                </a:solidFill>
                <a:latin typeface="Calibri Light"/>
              </a:rPr>
              <a:t>Highest uncertainty = most important to label</a:t>
            </a:r>
            <a:endParaRPr lang="en-GB" sz="1800" noProof="0" dirty="0">
              <a:solidFill>
                <a:srgbClr val="FF0000"/>
              </a:solidFill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200532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CF358040-5B33-6335-9B94-1F50E77FE299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B09376A2-309F-EC59-5FB6-B770FB97FC7D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MACHINE LEARNING BEYOND REGRESSION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FC0EABE-F2D8-20B3-9BB1-FB3F95AC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41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A277D1D-77A0-7CBA-D4BD-A0DB64A4DCDB}"/>
              </a:ext>
            </a:extLst>
          </p:cNvPr>
          <p:cNvSpPr txBox="1"/>
          <p:nvPr/>
        </p:nvSpPr>
        <p:spPr bwMode="auto">
          <a:xfrm>
            <a:off x="919305" y="817701"/>
            <a:ext cx="6431281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Active learning : adaptation</a:t>
            </a:r>
          </a:p>
        </p:txBody>
      </p:sp>
      <p:sp>
        <p:nvSpPr>
          <p:cNvPr id="10" name="Block Arc 42">
            <a:extLst>
              <a:ext uri="{FF2B5EF4-FFF2-40B4-BE49-F238E27FC236}">
                <a16:creationId xmlns:a16="http://schemas.microsoft.com/office/drawing/2014/main" id="{23F30434-6581-0878-58CD-856557AF2056}"/>
              </a:ext>
            </a:extLst>
          </p:cNvPr>
          <p:cNvSpPr/>
          <p:nvPr/>
        </p:nvSpPr>
        <p:spPr bwMode="auto">
          <a:xfrm flipH="1">
            <a:off x="11527856" y="49667"/>
            <a:ext cx="503836" cy="492660"/>
          </a:xfrm>
          <a:prstGeom prst="blockArc">
            <a:avLst>
              <a:gd name="adj1" fmla="val 8297875"/>
              <a:gd name="adj2" fmla="val 16331239"/>
              <a:gd name="adj3" fmla="val 8827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Oval 41">
            <a:extLst>
              <a:ext uri="{FF2B5EF4-FFF2-40B4-BE49-F238E27FC236}">
                <a16:creationId xmlns:a16="http://schemas.microsoft.com/office/drawing/2014/main" id="{4FE9E021-A042-CDAC-4D3E-831497AAD5A7}"/>
              </a:ext>
            </a:extLst>
          </p:cNvPr>
          <p:cNvSpPr/>
          <p:nvPr/>
        </p:nvSpPr>
        <p:spPr bwMode="auto">
          <a:xfrm>
            <a:off x="11552016" y="73377"/>
            <a:ext cx="466445" cy="45609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6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3">
                <a:extLst>
                  <a:ext uri="{FF2B5EF4-FFF2-40B4-BE49-F238E27FC236}">
                    <a16:creationId xmlns:a16="http://schemas.microsoft.com/office/drawing/2014/main" id="{B36CD57E-7CED-735F-05A1-E6AE57471E6C}"/>
                  </a:ext>
                </a:extLst>
              </p:cNvPr>
              <p:cNvSpPr txBox="1"/>
              <p:nvPr/>
            </p:nvSpPr>
            <p:spPr bwMode="auto">
              <a:xfrm>
                <a:off x="695785" y="1990741"/>
                <a:ext cx="10832071" cy="6219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GB" sz="2400" noProof="0" dirty="0">
                    <a:latin typeface="Calibri Light"/>
                  </a:rPr>
                  <a:t>Use an ensemble of (highest performing) predictors as the final model : combine  Bagging, K-NN, Neural network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GB" sz="2400" noProof="0" dirty="0">
                    <a:latin typeface="Calibri Light"/>
                  </a:rPr>
                  <a:t>Select a pool of simulations to choose from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GB" sz="2400" noProof="0" dirty="0">
                    <a:latin typeface="Calibri Light"/>
                  </a:rPr>
                  <a:t>Predict the equivalent total strain using every predictor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2400" b="0" i="1" noProof="0" smtClean="0">
                            <a:latin typeface="Cambria Math" panose="02040503050406030204" pitchFamily="18" charset="0"/>
                          </a:rPr>
                          <m:t>𝐵𝑎𝑔𝑔𝑖𝑛𝑔</m:t>
                        </m:r>
                      </m:sub>
                    </m:sSub>
                    <m:r>
                      <a:rPr lang="en-GB" sz="2400" b="0" i="1" noProof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2400" b="0" i="1" noProof="0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GB" sz="2400" b="0" i="1" noProof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400" b="0" i="1" noProof="0" smtClean="0">
                            <a:latin typeface="Cambria Math" panose="02040503050406030204" pitchFamily="18" charset="0"/>
                          </a:rPr>
                          <m:t>𝑁𝑁</m:t>
                        </m:r>
                        <m:r>
                          <a:rPr lang="en-GB" sz="24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GB" sz="2400" b="0" i="1" noProof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2400" b="0" i="1" noProof="0" smtClean="0">
                            <a:latin typeface="Cambria Math" panose="02040503050406030204" pitchFamily="18" charset="0"/>
                          </a:rPr>
                          <m:t>𝑁𝑒𝑢𝑟𝑎𝑙</m:t>
                        </m:r>
                        <m:r>
                          <a:rPr lang="en-GB" sz="2400" b="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b="0" i="1" noProof="0" smtClean="0">
                            <a:latin typeface="Cambria Math" panose="02040503050406030204" pitchFamily="18" charset="0"/>
                          </a:rPr>
                          <m:t>𝑁𝑒𝑡𝑤𝑜𝑟𝑘</m:t>
                        </m:r>
                      </m:sub>
                    </m:sSub>
                  </m:oMath>
                </a14:m>
                <a:endParaRPr lang="en-GB" sz="2400" noProof="0" dirty="0">
                  <a:latin typeface="Calibri Light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GB" sz="2400" noProof="0" dirty="0">
                    <a:latin typeface="Calibri Light"/>
                  </a:rPr>
                  <a:t>Calculate the variance of the ensemble </a:t>
                </a:r>
                <a14:m>
                  <m:oMath xmlns:m="http://schemas.openxmlformats.org/officeDocument/2006/math">
                    <m:r>
                      <a:rPr lang="en-GB" sz="2400" b="0" i="1" noProof="0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GB" sz="2400" b="0" i="1" noProof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4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2400" i="1" noProof="0" smtClean="0">
                            <a:latin typeface="Cambria Math" panose="02040503050406030204" pitchFamily="18" charset="0"/>
                          </a:rPr>
                          <m:t>𝐵𝑎𝑔𝑔𝑖𝑛𝑔</m:t>
                        </m:r>
                      </m:sub>
                    </m:sSub>
                    <m:r>
                      <a:rPr lang="en-GB" sz="2400" i="1" noProof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sz="24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2400" i="1" noProof="0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GB" sz="2400" i="1" noProof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400" i="1" noProof="0" smtClean="0">
                            <a:latin typeface="Cambria Math" panose="02040503050406030204" pitchFamily="18" charset="0"/>
                          </a:rPr>
                          <m:t>𝑁𝑁</m:t>
                        </m:r>
                        <m:r>
                          <a:rPr lang="en-GB" sz="240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GB" sz="2400" i="1" noProof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sz="24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2400" i="1" noProof="0" smtClean="0">
                            <a:latin typeface="Cambria Math" panose="02040503050406030204" pitchFamily="18" charset="0"/>
                          </a:rPr>
                          <m:t>𝑁𝑒𝑢𝑟𝑎𝑙</m:t>
                        </m:r>
                        <m:r>
                          <a:rPr lang="en-GB" sz="2400" i="1" noProof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i="1" noProof="0" smtClean="0">
                            <a:latin typeface="Cambria Math" panose="02040503050406030204" pitchFamily="18" charset="0"/>
                          </a:rPr>
                          <m:t>𝑁𝑒𝑡𝑤𝑜𝑟𝑘</m:t>
                        </m:r>
                      </m:sub>
                    </m:sSub>
                  </m:oMath>
                </a14:m>
                <a:r>
                  <a:rPr lang="en-GB" sz="2400" noProof="0" dirty="0">
                    <a:latin typeface="Calibri Light"/>
                  </a:rPr>
                  <a:t>)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GB" sz="2400" noProof="0" dirty="0">
                    <a:latin typeface="Calibri Light"/>
                  </a:rPr>
                  <a:t>Prioritize the simulations with the highest variance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lang="en-GB" sz="2400" noProof="0" dirty="0">
                  <a:latin typeface="Calibri Light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lang="en-GB" sz="2400" noProof="0" dirty="0">
                  <a:latin typeface="Calibri Light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lang="en-GB" sz="2400" noProof="0" dirty="0">
                  <a:latin typeface="Calibri Light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lang="en-GB" sz="2400" noProof="0" dirty="0"/>
              </a:p>
            </p:txBody>
          </p:sp>
        </mc:Choice>
        <mc:Fallback xmlns="">
          <p:sp>
            <p:nvSpPr>
              <p:cNvPr id="8" name="ZoneTexte 3">
                <a:extLst>
                  <a:ext uri="{FF2B5EF4-FFF2-40B4-BE49-F238E27FC236}">
                    <a16:creationId xmlns:a16="http://schemas.microsoft.com/office/drawing/2014/main" id="{B36CD57E-7CED-735F-05A1-E6AE57471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785" y="1990741"/>
                <a:ext cx="10832071" cy="6219331"/>
              </a:xfrm>
              <a:prstGeom prst="rect">
                <a:avLst/>
              </a:prstGeom>
              <a:blipFill>
                <a:blip r:embed="rId2"/>
                <a:stretch>
                  <a:fillRect l="-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17152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401C4AB-EC1F-0459-97FA-7F5B945E5659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65781E78-2031-F190-ED91-AADCFC9E176E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MACHINE LEARNING BEYOND REGRESSION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63EAC3E-BD36-1D31-D6EC-85E0A54B5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42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C49EC4A-FB16-3B66-981F-C36C4B054D02}"/>
              </a:ext>
            </a:extLst>
          </p:cNvPr>
          <p:cNvSpPr txBox="1"/>
          <p:nvPr/>
        </p:nvSpPr>
        <p:spPr bwMode="auto">
          <a:xfrm>
            <a:off x="919305" y="817701"/>
            <a:ext cx="6431281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Active learning : results</a:t>
            </a:r>
          </a:p>
        </p:txBody>
      </p:sp>
      <p:sp>
        <p:nvSpPr>
          <p:cNvPr id="10" name="Block Arc 42">
            <a:extLst>
              <a:ext uri="{FF2B5EF4-FFF2-40B4-BE49-F238E27FC236}">
                <a16:creationId xmlns:a16="http://schemas.microsoft.com/office/drawing/2014/main" id="{CB339710-7287-E654-499A-7541B4E2830E}"/>
              </a:ext>
            </a:extLst>
          </p:cNvPr>
          <p:cNvSpPr/>
          <p:nvPr/>
        </p:nvSpPr>
        <p:spPr bwMode="auto">
          <a:xfrm flipH="1">
            <a:off x="11527856" y="49667"/>
            <a:ext cx="503836" cy="492660"/>
          </a:xfrm>
          <a:prstGeom prst="blockArc">
            <a:avLst>
              <a:gd name="adj1" fmla="val 6697586"/>
              <a:gd name="adj2" fmla="val 16331239"/>
              <a:gd name="adj3" fmla="val 8827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Oval 41">
            <a:extLst>
              <a:ext uri="{FF2B5EF4-FFF2-40B4-BE49-F238E27FC236}">
                <a16:creationId xmlns:a16="http://schemas.microsoft.com/office/drawing/2014/main" id="{EEE85F46-0F55-6EFA-E487-E2E954C9495E}"/>
              </a:ext>
            </a:extLst>
          </p:cNvPr>
          <p:cNvSpPr/>
          <p:nvPr/>
        </p:nvSpPr>
        <p:spPr bwMode="auto">
          <a:xfrm>
            <a:off x="11552016" y="73377"/>
            <a:ext cx="466445" cy="45609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6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F4DED1-ED57-8EED-9373-0DC306725493}"/>
              </a:ext>
            </a:extLst>
          </p:cNvPr>
          <p:cNvGrpSpPr/>
          <p:nvPr/>
        </p:nvGrpSpPr>
        <p:grpSpPr>
          <a:xfrm>
            <a:off x="605669" y="1773484"/>
            <a:ext cx="10980663" cy="3960000"/>
            <a:chOff x="545257" y="1816016"/>
            <a:chExt cx="10980663" cy="3960000"/>
          </a:xfrm>
        </p:grpSpPr>
        <p:pic>
          <p:nvPicPr>
            <p:cNvPr id="16" name="Picture 15" descr="A graph of a graph with numbers and a line&#10;&#10;AI-generated content may be incorrect.">
              <a:extLst>
                <a:ext uri="{FF2B5EF4-FFF2-40B4-BE49-F238E27FC236}">
                  <a16:creationId xmlns:a16="http://schemas.microsoft.com/office/drawing/2014/main" id="{E644C235-2937-63B2-0612-485D412E7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257" y="1816016"/>
              <a:ext cx="5204572" cy="3960000"/>
            </a:xfrm>
            <a:prstGeom prst="rect">
              <a:avLst/>
            </a:prstGeom>
          </p:spPr>
        </p:pic>
        <p:pic>
          <p:nvPicPr>
            <p:cNvPr id="20" name="Picture 19" descr="A graph of a graph&#10;&#10;AI-generated content may be incorrect.">
              <a:extLst>
                <a:ext uri="{FF2B5EF4-FFF2-40B4-BE49-F238E27FC236}">
                  <a16:creationId xmlns:a16="http://schemas.microsoft.com/office/drawing/2014/main" id="{8CBB6802-443F-D21B-D207-2D22575F9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2821" y="1816016"/>
              <a:ext cx="5013099" cy="3960000"/>
            </a:xfrm>
            <a:prstGeom prst="rect">
              <a:avLst/>
            </a:prstGeom>
          </p:spPr>
        </p:pic>
      </p:grpSp>
      <p:sp>
        <p:nvSpPr>
          <p:cNvPr id="4" name="TextShape 3">
            <a:extLst>
              <a:ext uri="{FF2B5EF4-FFF2-40B4-BE49-F238E27FC236}">
                <a16:creationId xmlns:a16="http://schemas.microsoft.com/office/drawing/2014/main" id="{57408BA9-1ACD-45B1-CF53-BD1791C85A68}"/>
              </a:ext>
            </a:extLst>
          </p:cNvPr>
          <p:cNvSpPr/>
          <p:nvPr/>
        </p:nvSpPr>
        <p:spPr bwMode="auto">
          <a:xfrm>
            <a:off x="0" y="5819497"/>
            <a:ext cx="12031692" cy="44160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2000" spc="-1" noProof="0" dirty="0">
                <a:solidFill>
                  <a:srgbClr val="000000"/>
                </a:solidFill>
                <a:latin typeface="+mj-lt"/>
                <a:ea typeface="DejaVu Sans"/>
              </a:rPr>
              <a:t>Active learning using 50 test simulations, 50 initial training simulations and 500 pool simulations (fully utilized) </a:t>
            </a:r>
            <a:endParaRPr lang="en-GB" sz="2000" b="0" strike="noStrike" spc="-1" noProof="0" dirty="0">
              <a:solidFill>
                <a:srgbClr val="000000"/>
              </a:solidFill>
              <a:latin typeface="+mj-l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40726940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62ED3AE-80F0-496E-2759-5D6A1F1C2A2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6FCA3B7F-CDD9-6A79-8FE6-B06DB0C49620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MACHINE LEARNING BEYOND REGRESSION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C385128-7196-D9E7-A0B3-AC2DEF7CF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43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8966B7D-ADA2-55F6-47C3-6F2BFC3CD8B0}"/>
              </a:ext>
            </a:extLst>
          </p:cNvPr>
          <p:cNvSpPr txBox="1"/>
          <p:nvPr/>
        </p:nvSpPr>
        <p:spPr bwMode="auto">
          <a:xfrm>
            <a:off x="919305" y="817701"/>
            <a:ext cx="6431281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Active learning : results</a:t>
            </a:r>
          </a:p>
        </p:txBody>
      </p:sp>
      <p:sp>
        <p:nvSpPr>
          <p:cNvPr id="10" name="Block Arc 42">
            <a:extLst>
              <a:ext uri="{FF2B5EF4-FFF2-40B4-BE49-F238E27FC236}">
                <a16:creationId xmlns:a16="http://schemas.microsoft.com/office/drawing/2014/main" id="{F673F27E-060E-CA88-1738-30D4CEB8F082}"/>
              </a:ext>
            </a:extLst>
          </p:cNvPr>
          <p:cNvSpPr/>
          <p:nvPr/>
        </p:nvSpPr>
        <p:spPr bwMode="auto">
          <a:xfrm flipH="1">
            <a:off x="11527856" y="49667"/>
            <a:ext cx="503836" cy="492660"/>
          </a:xfrm>
          <a:prstGeom prst="blockArc">
            <a:avLst>
              <a:gd name="adj1" fmla="val 5086480"/>
              <a:gd name="adj2" fmla="val 16331239"/>
              <a:gd name="adj3" fmla="val 8827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Oval 41">
            <a:extLst>
              <a:ext uri="{FF2B5EF4-FFF2-40B4-BE49-F238E27FC236}">
                <a16:creationId xmlns:a16="http://schemas.microsoft.com/office/drawing/2014/main" id="{78D1B125-952C-8826-DEA5-D311BC961A1C}"/>
              </a:ext>
            </a:extLst>
          </p:cNvPr>
          <p:cNvSpPr/>
          <p:nvPr/>
        </p:nvSpPr>
        <p:spPr bwMode="auto">
          <a:xfrm>
            <a:off x="11552016" y="73377"/>
            <a:ext cx="466445" cy="45609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6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6483940-73ED-A352-8F64-C3A0B2C9512D}"/>
              </a:ext>
            </a:extLst>
          </p:cNvPr>
          <p:cNvGrpSpPr/>
          <p:nvPr/>
        </p:nvGrpSpPr>
        <p:grpSpPr>
          <a:xfrm>
            <a:off x="611967" y="1805341"/>
            <a:ext cx="10946800" cy="3960000"/>
            <a:chOff x="579120" y="1879771"/>
            <a:chExt cx="10946800" cy="3960000"/>
          </a:xfrm>
        </p:grpSpPr>
        <p:pic>
          <p:nvPicPr>
            <p:cNvPr id="14" name="Picture 13" descr="A graph of a number of samples&#10;&#10;AI-generated content may be incorrect.">
              <a:extLst>
                <a:ext uri="{FF2B5EF4-FFF2-40B4-BE49-F238E27FC236}">
                  <a16:creationId xmlns:a16="http://schemas.microsoft.com/office/drawing/2014/main" id="{A104DFA1-9818-8E88-3A55-5875938FF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9120" y="1879771"/>
              <a:ext cx="5161055" cy="3960000"/>
            </a:xfrm>
            <a:prstGeom prst="rect">
              <a:avLst/>
            </a:prstGeom>
          </p:spPr>
        </p:pic>
        <p:pic>
          <p:nvPicPr>
            <p:cNvPr id="18" name="Picture 17" descr="A graph of a graph showing a number of samples&#10;&#10;AI-generated content may be incorrect.">
              <a:extLst>
                <a:ext uri="{FF2B5EF4-FFF2-40B4-BE49-F238E27FC236}">
                  <a16:creationId xmlns:a16="http://schemas.microsoft.com/office/drawing/2014/main" id="{AAB0622E-C4F1-7608-389B-2622EDC21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2821" y="1879771"/>
              <a:ext cx="5013099" cy="3960000"/>
            </a:xfrm>
            <a:prstGeom prst="rect">
              <a:avLst/>
            </a:prstGeom>
          </p:spPr>
        </p:pic>
      </p:grpSp>
      <p:sp>
        <p:nvSpPr>
          <p:cNvPr id="4" name="TextShape 3">
            <a:extLst>
              <a:ext uri="{FF2B5EF4-FFF2-40B4-BE49-F238E27FC236}">
                <a16:creationId xmlns:a16="http://schemas.microsoft.com/office/drawing/2014/main" id="{D947E169-9F32-E374-4E94-9900C750B1CC}"/>
              </a:ext>
            </a:extLst>
          </p:cNvPr>
          <p:cNvSpPr/>
          <p:nvPr/>
        </p:nvSpPr>
        <p:spPr bwMode="auto">
          <a:xfrm>
            <a:off x="0" y="5819497"/>
            <a:ext cx="12031692" cy="44160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2000" spc="-1" noProof="0" dirty="0">
                <a:solidFill>
                  <a:srgbClr val="000000"/>
                </a:solidFill>
                <a:latin typeface="+mj-lt"/>
                <a:ea typeface="DejaVu Sans"/>
              </a:rPr>
              <a:t>Active learning using 50 test simulations, 50 initial training simulations and 500 pool simulations (50% utilized) </a:t>
            </a:r>
            <a:endParaRPr lang="en-GB" sz="2000" b="0" strike="noStrike" spc="-1" noProof="0" dirty="0">
              <a:solidFill>
                <a:srgbClr val="000000"/>
              </a:solidFill>
              <a:latin typeface="+mj-l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3824893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OUTLINE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44</a:t>
            </a:fld>
            <a:endParaRPr lang="en-GB" noProof="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63E76AC-14D5-5109-A85A-5D9F8A166E4B}"/>
              </a:ext>
            </a:extLst>
          </p:cNvPr>
          <p:cNvSpPr txBox="1"/>
          <p:nvPr/>
        </p:nvSpPr>
        <p:spPr bwMode="auto">
          <a:xfrm>
            <a:off x="1280159" y="1011509"/>
            <a:ext cx="9960864" cy="4878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GB" sz="3200" noProof="0" dirty="0">
                <a:solidFill>
                  <a:schemeClr val="bg1">
                    <a:lumMod val="75000"/>
                  </a:schemeClr>
                </a:solidFill>
                <a:latin typeface="Calibri Light"/>
              </a:rPr>
              <a:t>Introduction</a:t>
            </a:r>
            <a:r>
              <a:rPr lang="en-GB" sz="3200" noProof="0" dirty="0">
                <a:solidFill>
                  <a:schemeClr val="bg2">
                    <a:lumMod val="90000"/>
                  </a:schemeClr>
                </a:solidFill>
                <a:latin typeface="Calibri Light"/>
              </a:rPr>
              <a:t> </a:t>
            </a:r>
          </a:p>
          <a:p>
            <a:pPr marL="685800" indent="-6858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GB" sz="3200" noProof="0" dirty="0">
                <a:solidFill>
                  <a:schemeClr val="bg1">
                    <a:lumMod val="75000"/>
                  </a:schemeClr>
                </a:solidFill>
                <a:latin typeface="Calibri Light"/>
              </a:rPr>
              <a:t>Simulations and data generation </a:t>
            </a:r>
          </a:p>
          <a:p>
            <a:pPr marL="685800" indent="-6858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GB" sz="3200" noProof="0" dirty="0">
                <a:solidFill>
                  <a:schemeClr val="bg1">
                    <a:lumMod val="75000"/>
                  </a:schemeClr>
                </a:solidFill>
                <a:latin typeface="Calibri Light"/>
              </a:rPr>
              <a:t>Regression results and analysis</a:t>
            </a:r>
          </a:p>
          <a:p>
            <a:pPr marL="685800" indent="-6858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GB" sz="3200" noProof="0" dirty="0">
                <a:solidFill>
                  <a:schemeClr val="bg1">
                    <a:lumMod val="75000"/>
                  </a:schemeClr>
                </a:solidFill>
                <a:latin typeface="Calibri Light"/>
              </a:rPr>
              <a:t>Machine learning beyond regression</a:t>
            </a:r>
          </a:p>
          <a:p>
            <a:pPr marL="685800" indent="-6858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GB" sz="3200" noProof="0" dirty="0">
                <a:latin typeface="Calibri Ligh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5823015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CONCLUSION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45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D8411DD-56E5-6EC9-2AC7-335BC09156ED}"/>
              </a:ext>
            </a:extLst>
          </p:cNvPr>
          <p:cNvSpPr txBox="1"/>
          <p:nvPr/>
        </p:nvSpPr>
        <p:spPr bwMode="auto">
          <a:xfrm>
            <a:off x="919305" y="817701"/>
            <a:ext cx="6431281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Takeaways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CCD1F0E-CD4D-3FC5-DAAD-BEAE5202590F}"/>
              </a:ext>
            </a:extLst>
          </p:cNvPr>
          <p:cNvSpPr txBox="1"/>
          <p:nvPr/>
        </p:nvSpPr>
        <p:spPr>
          <a:xfrm>
            <a:off x="1061545" y="1944186"/>
            <a:ext cx="10777107" cy="5575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Machine learning models give plausible results when used as surrogate models for finite element models in power module’s reliability assessment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Tree-based models have the best statistical properties due to their decision-based regression, with K-NNs being competitive statistically and computationally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Residuals can guide the user in the data selection and generation process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Active learning improves convergence time and increases accuracy by choosing iteratively the best numerical simulations to carry out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GB" sz="2400" noProof="0" dirty="0">
              <a:latin typeface="Calibri Ligh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GB" sz="2400" noProof="0" dirty="0">
              <a:latin typeface="Calibri Ligh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GB" sz="2400" noProof="0" dirty="0"/>
          </a:p>
        </p:txBody>
      </p:sp>
    </p:spTree>
    <p:extLst>
      <p:ext uri="{BB962C8B-B14F-4D97-AF65-F5344CB8AC3E}">
        <p14:creationId xmlns:p14="http://schemas.microsoft.com/office/powerpoint/2010/main" val="408495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2178869-556A-94CB-DBC6-DE0E9741B747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0050746B-98BC-2EDE-E6C7-91C619410031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CONCLUSION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4680179-906C-8686-24D4-C8AD57230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46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EAA2A74-F99E-063B-90FB-3A1C69E266CC}"/>
              </a:ext>
            </a:extLst>
          </p:cNvPr>
          <p:cNvSpPr txBox="1"/>
          <p:nvPr/>
        </p:nvSpPr>
        <p:spPr bwMode="auto">
          <a:xfrm>
            <a:off x="919305" y="817701"/>
            <a:ext cx="6431281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Improvements and future work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E979FF-1079-E59C-931F-DC58AAEEF8BA}"/>
              </a:ext>
            </a:extLst>
          </p:cNvPr>
          <p:cNvSpPr txBox="1"/>
          <p:nvPr/>
        </p:nvSpPr>
        <p:spPr>
          <a:xfrm>
            <a:off x="1061545" y="2076266"/>
            <a:ext cx="10449735" cy="5575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Transfer learning is an interesting approach to tackle the problem of complex and scarce simulations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The effect of meshing can be the topic of future work to optimize computational time and improve accuracy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Uncertainty should be quantified, and machine learning should be used with caution for applications with a high risk and a limited margin of tolerance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GB" sz="2400" noProof="0" dirty="0">
              <a:latin typeface="Calibri Ligh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GB" sz="2400" noProof="0" dirty="0">
              <a:latin typeface="Calibri Ligh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GB" sz="2400" noProof="0" dirty="0">
              <a:latin typeface="Calibri Ligh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GB" sz="2400" noProof="0" dirty="0"/>
          </a:p>
        </p:txBody>
      </p:sp>
    </p:spTree>
    <p:extLst>
      <p:ext uri="{BB962C8B-B14F-4D97-AF65-F5344CB8AC3E}">
        <p14:creationId xmlns:p14="http://schemas.microsoft.com/office/powerpoint/2010/main" val="6201465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47</a:t>
            </a:fld>
            <a:endParaRPr lang="en-GB" noProof="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06A7724-CA25-FDF9-B45F-1B2680A0FAF7}"/>
              </a:ext>
            </a:extLst>
          </p:cNvPr>
          <p:cNvSpPr txBox="1"/>
          <p:nvPr/>
        </p:nvSpPr>
        <p:spPr bwMode="auto">
          <a:xfrm>
            <a:off x="513080" y="1825114"/>
            <a:ext cx="111658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sz="6600" noProof="0" dirty="0">
                <a:latin typeface="Calibri Light"/>
              </a:rPr>
              <a:t>Thank you for your attention!</a:t>
            </a:r>
            <a:endParaRPr lang="en-GB" sz="2800" noProof="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1C3C26E-03D4-4394-42C5-D7776827A386}"/>
              </a:ext>
            </a:extLst>
          </p:cNvPr>
          <p:cNvGrpSpPr/>
          <p:nvPr/>
        </p:nvGrpSpPr>
        <p:grpSpPr>
          <a:xfrm>
            <a:off x="2132341" y="3438874"/>
            <a:ext cx="7733596" cy="663786"/>
            <a:chOff x="2132341" y="3438874"/>
            <a:chExt cx="7733596" cy="66378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4991569-2C57-0A30-32F3-13A04752A3EB}"/>
                </a:ext>
              </a:extLst>
            </p:cNvPr>
            <p:cNvGrpSpPr/>
            <p:nvPr/>
          </p:nvGrpSpPr>
          <p:grpSpPr>
            <a:xfrm>
              <a:off x="3776670" y="3438874"/>
              <a:ext cx="6089267" cy="663786"/>
              <a:chOff x="2106893" y="3492904"/>
              <a:chExt cx="6089267" cy="663786"/>
            </a:xfrm>
          </p:grpSpPr>
          <p:pic>
            <p:nvPicPr>
              <p:cNvPr id="1028" name="Picture 4" descr="Mail PNG pour téléchargement gratuit">
                <a:extLst>
                  <a:ext uri="{FF2B5EF4-FFF2-40B4-BE49-F238E27FC236}">
                    <a16:creationId xmlns:a16="http://schemas.microsoft.com/office/drawing/2014/main" id="{026A3D56-1A7C-BB24-F566-983C426CF4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6893" y="3492904"/>
                <a:ext cx="663786" cy="6637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ZoneTexte 2">
                <a:extLst>
                  <a:ext uri="{FF2B5EF4-FFF2-40B4-BE49-F238E27FC236}">
                    <a16:creationId xmlns:a16="http://schemas.microsoft.com/office/drawing/2014/main" id="{E19842C4-D058-FEDC-3285-F8805FDA0483}"/>
                  </a:ext>
                </a:extLst>
              </p:cNvPr>
              <p:cNvSpPr txBox="1"/>
              <p:nvPr/>
            </p:nvSpPr>
            <p:spPr bwMode="auto">
              <a:xfrm>
                <a:off x="2838691" y="3563187"/>
                <a:ext cx="53574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GB" sz="2800" noProof="0" dirty="0">
                    <a:latin typeface="Calibri Light"/>
                    <a:hlinkClick r:id="rId3"/>
                  </a:rPr>
                  <a:t>mehdi.ghrabli1@ens-paris-saclay.fr</a:t>
                </a:r>
                <a:r>
                  <a:rPr lang="en-GB" sz="2800" noProof="0" dirty="0">
                    <a:latin typeface="Calibri Light"/>
                  </a:rPr>
                  <a:t> </a:t>
                </a:r>
                <a:endParaRPr lang="en-GB" sz="1050" noProof="0" dirty="0"/>
              </a:p>
            </p:txBody>
          </p:sp>
        </p:grpSp>
        <p:sp>
          <p:nvSpPr>
            <p:cNvPr id="24" name="ZoneTexte 2">
              <a:extLst>
                <a:ext uri="{FF2B5EF4-FFF2-40B4-BE49-F238E27FC236}">
                  <a16:creationId xmlns:a16="http://schemas.microsoft.com/office/drawing/2014/main" id="{949C72EB-7970-9692-D71C-1BBB5D05F71D}"/>
                </a:ext>
              </a:extLst>
            </p:cNvPr>
            <p:cNvSpPr txBox="1"/>
            <p:nvPr/>
          </p:nvSpPr>
          <p:spPr bwMode="auto">
            <a:xfrm>
              <a:off x="2132341" y="3447602"/>
              <a:ext cx="17279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GB" sz="3200" noProof="0" dirty="0">
                  <a:latin typeface="Calibri Light"/>
                </a:rPr>
                <a:t>Contact</a:t>
              </a:r>
              <a:r>
                <a:rPr lang="en-GB" sz="3600" noProof="0" dirty="0">
                  <a:latin typeface="Calibri Light"/>
                </a:rPr>
                <a:t> : </a:t>
              </a:r>
              <a:endParaRPr lang="en-GB" sz="3600" noProof="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33F20D0-3B4C-79B0-677C-82EF1F4F9635}"/>
              </a:ext>
            </a:extLst>
          </p:cNvPr>
          <p:cNvGrpSpPr/>
          <p:nvPr/>
        </p:nvGrpSpPr>
        <p:grpSpPr>
          <a:xfrm>
            <a:off x="448146" y="4369825"/>
            <a:ext cx="9523808" cy="584775"/>
            <a:chOff x="448146" y="4385787"/>
            <a:chExt cx="9523808" cy="58477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A024BE8-6822-F06C-E9DE-854AF321BB18}"/>
                </a:ext>
              </a:extLst>
            </p:cNvPr>
            <p:cNvGrpSpPr/>
            <p:nvPr/>
          </p:nvGrpSpPr>
          <p:grpSpPr>
            <a:xfrm>
              <a:off x="3860274" y="4402324"/>
              <a:ext cx="6111680" cy="551701"/>
              <a:chOff x="2274102" y="4559309"/>
              <a:chExt cx="6111680" cy="551701"/>
            </a:xfrm>
          </p:grpSpPr>
          <p:pic>
            <p:nvPicPr>
              <p:cNvPr id="1026" name="Picture 2" descr="Github Logo - Free social media icons">
                <a:extLst>
                  <a:ext uri="{FF2B5EF4-FFF2-40B4-BE49-F238E27FC236}">
                    <a16:creationId xmlns:a16="http://schemas.microsoft.com/office/drawing/2014/main" id="{991C9616-EEC6-6CEB-9FB2-61B2C1CC16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4102" y="4614433"/>
                <a:ext cx="496577" cy="4965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ZoneTexte 2">
                <a:extLst>
                  <a:ext uri="{FF2B5EF4-FFF2-40B4-BE49-F238E27FC236}">
                    <a16:creationId xmlns:a16="http://schemas.microsoft.com/office/drawing/2014/main" id="{D2F31F78-AC48-1591-BF5A-05207342BC5E}"/>
                  </a:ext>
                </a:extLst>
              </p:cNvPr>
              <p:cNvSpPr txBox="1"/>
              <p:nvPr/>
            </p:nvSpPr>
            <p:spPr bwMode="auto">
              <a:xfrm>
                <a:off x="2922296" y="4559309"/>
                <a:ext cx="54634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GB" sz="2800" noProof="0" dirty="0">
                    <a:latin typeface="Calibri Light"/>
                  </a:rPr>
                  <a:t>github.com/</a:t>
                </a:r>
                <a:r>
                  <a:rPr lang="en-GB" sz="2800" noProof="0" dirty="0" err="1">
                    <a:latin typeface="Calibri Light"/>
                  </a:rPr>
                  <a:t>MehdiGhrabli</a:t>
                </a:r>
                <a:r>
                  <a:rPr lang="en-GB" sz="2800" noProof="0" dirty="0">
                    <a:latin typeface="Calibri Light"/>
                  </a:rPr>
                  <a:t>/ML4FE </a:t>
                </a:r>
                <a:endParaRPr lang="en-GB" sz="1050" noProof="0" dirty="0"/>
              </a:p>
            </p:txBody>
          </p:sp>
        </p:grpSp>
        <p:sp>
          <p:nvSpPr>
            <p:cNvPr id="25" name="ZoneTexte 2">
              <a:extLst>
                <a:ext uri="{FF2B5EF4-FFF2-40B4-BE49-F238E27FC236}">
                  <a16:creationId xmlns:a16="http://schemas.microsoft.com/office/drawing/2014/main" id="{96BB7AC6-68EE-FF4A-F8D9-9600D137D3A8}"/>
                </a:ext>
              </a:extLst>
            </p:cNvPr>
            <p:cNvSpPr txBox="1"/>
            <p:nvPr/>
          </p:nvSpPr>
          <p:spPr bwMode="auto">
            <a:xfrm>
              <a:off x="448146" y="4385787"/>
              <a:ext cx="34121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GB" sz="3200" noProof="0" dirty="0">
                  <a:latin typeface="Calibri Light"/>
                </a:rPr>
                <a:t>Project repository : </a:t>
              </a:r>
              <a:endParaRPr lang="en-GB" sz="3200" noProof="0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7FB88EC-8868-85DF-0292-9916323FC511}"/>
              </a:ext>
            </a:extLst>
          </p:cNvPr>
          <p:cNvGrpSpPr/>
          <p:nvPr/>
        </p:nvGrpSpPr>
        <p:grpSpPr>
          <a:xfrm>
            <a:off x="2058101" y="5221765"/>
            <a:ext cx="8193241" cy="584775"/>
            <a:chOff x="2058101" y="5221765"/>
            <a:chExt cx="8193241" cy="58477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AE1AC9C-D4FF-D054-15FA-FE21B6E22064}"/>
                </a:ext>
              </a:extLst>
            </p:cNvPr>
            <p:cNvGrpSpPr/>
            <p:nvPr/>
          </p:nvGrpSpPr>
          <p:grpSpPr>
            <a:xfrm>
              <a:off x="3860275" y="5252542"/>
              <a:ext cx="6391067" cy="523220"/>
              <a:chOff x="2274103" y="5296699"/>
              <a:chExt cx="6391067" cy="523220"/>
            </a:xfrm>
          </p:grpSpPr>
          <p:pic>
            <p:nvPicPr>
              <p:cNvPr id="6" name="Picture 2" descr="Github Logo - Free social media icons">
                <a:extLst>
                  <a:ext uri="{FF2B5EF4-FFF2-40B4-BE49-F238E27FC236}">
                    <a16:creationId xmlns:a16="http://schemas.microsoft.com/office/drawing/2014/main" id="{6C540427-B12F-EBFD-C606-AEAA940B27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4103" y="5310021"/>
                <a:ext cx="496577" cy="4965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ZoneTexte 2">
                <a:extLst>
                  <a:ext uri="{FF2B5EF4-FFF2-40B4-BE49-F238E27FC236}">
                    <a16:creationId xmlns:a16="http://schemas.microsoft.com/office/drawing/2014/main" id="{4E3A0B96-9F46-7815-96E0-53CD63A1C01D}"/>
                  </a:ext>
                </a:extLst>
              </p:cNvPr>
              <p:cNvSpPr txBox="1"/>
              <p:nvPr/>
            </p:nvSpPr>
            <p:spPr bwMode="auto">
              <a:xfrm>
                <a:off x="2922296" y="5296699"/>
                <a:ext cx="57428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GB" sz="2800" noProof="0" dirty="0">
                    <a:latin typeface="Calibri Light"/>
                  </a:rPr>
                  <a:t>github.com/</a:t>
                </a:r>
                <a:r>
                  <a:rPr lang="en-GB" sz="2800" noProof="0" dirty="0" err="1">
                    <a:latin typeface="Calibri Light"/>
                  </a:rPr>
                  <a:t>MehdiGhrabli</a:t>
                </a:r>
                <a:r>
                  <a:rPr lang="en-GB" sz="2800" noProof="0" dirty="0">
                    <a:latin typeface="Calibri Light"/>
                  </a:rPr>
                  <a:t>/PIMC4RUL </a:t>
                </a:r>
                <a:endParaRPr lang="en-GB" sz="1050" noProof="0" dirty="0"/>
              </a:p>
            </p:txBody>
          </p:sp>
        </p:grpSp>
        <p:sp>
          <p:nvSpPr>
            <p:cNvPr id="26" name="ZoneTexte 2">
              <a:extLst>
                <a:ext uri="{FF2B5EF4-FFF2-40B4-BE49-F238E27FC236}">
                  <a16:creationId xmlns:a16="http://schemas.microsoft.com/office/drawing/2014/main" id="{850556B5-268D-49D7-3FA6-5E2177818DE0}"/>
                </a:ext>
              </a:extLst>
            </p:cNvPr>
            <p:cNvSpPr txBox="1"/>
            <p:nvPr/>
          </p:nvSpPr>
          <p:spPr bwMode="auto">
            <a:xfrm>
              <a:off x="2058101" y="5221765"/>
              <a:ext cx="18021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GB" sz="3200" noProof="0" dirty="0">
                  <a:latin typeface="Calibri Light"/>
                </a:rPr>
                <a:t>Related : </a:t>
              </a:r>
              <a:endParaRPr lang="en-GB" sz="3200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7876222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REFERENCES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48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9D3050F-0AA9-6989-47A0-2229830D6AB6}"/>
              </a:ext>
            </a:extLst>
          </p:cNvPr>
          <p:cNvSpPr txBox="1"/>
          <p:nvPr/>
        </p:nvSpPr>
        <p:spPr bwMode="auto">
          <a:xfrm>
            <a:off x="141515" y="861976"/>
            <a:ext cx="11890178" cy="466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GB" sz="2000" noProof="0" dirty="0">
                <a:latin typeface="Calibri Light"/>
              </a:rPr>
              <a:t>[1]	</a:t>
            </a:r>
            <a:r>
              <a:rPr lang="en-GB" sz="2000" noProof="0" dirty="0">
                <a:latin typeface="+mj-lt"/>
              </a:rPr>
              <a:t>T. Hunger et al. Surge current limitations. Power systems design, 2011.  https://www.powersystemsdesign.com/articles/surge-current-limitations/22/5852</a:t>
            </a:r>
          </a:p>
          <a:p>
            <a:pPr>
              <a:lnSpc>
                <a:spcPct val="150000"/>
              </a:lnSpc>
              <a:defRPr/>
            </a:pPr>
            <a:r>
              <a:rPr lang="en-GB" sz="2000" noProof="0" dirty="0">
                <a:latin typeface="Calibri Light"/>
              </a:rPr>
              <a:t>[2]	</a:t>
            </a:r>
            <a:r>
              <a:rPr lang="en-GB" sz="2000" noProof="0" dirty="0" err="1">
                <a:latin typeface="Calibri Light"/>
              </a:rPr>
              <a:t>Thoben</a:t>
            </a:r>
            <a:r>
              <a:rPr lang="en-GB" sz="2000" noProof="0" dirty="0">
                <a:latin typeface="Calibri Light"/>
              </a:rPr>
              <a:t>, M. &amp; Mainka, Krzysztof &amp; </a:t>
            </a:r>
            <a:r>
              <a:rPr lang="en-GB" sz="2000" noProof="0" dirty="0" err="1">
                <a:latin typeface="Calibri Light"/>
              </a:rPr>
              <a:t>Bayerer</a:t>
            </a:r>
            <a:r>
              <a:rPr lang="en-GB" sz="2000" noProof="0" dirty="0">
                <a:latin typeface="Calibri Light"/>
              </a:rPr>
              <a:t>, Reinhold &amp; Graf, I &amp; </a:t>
            </a:r>
            <a:r>
              <a:rPr lang="en-GB" sz="2000" noProof="0" dirty="0" err="1">
                <a:latin typeface="Calibri Light"/>
              </a:rPr>
              <a:t>Münzer</a:t>
            </a:r>
            <a:r>
              <a:rPr lang="en-GB" sz="2000" noProof="0" dirty="0">
                <a:latin typeface="Calibri Light"/>
              </a:rPr>
              <a:t>, M. (2008). From vehicle drive cycle to reliability testing of Power Modules for hybrid vehicle inverter. </a:t>
            </a:r>
          </a:p>
          <a:p>
            <a:pPr>
              <a:lnSpc>
                <a:spcPct val="150000"/>
              </a:lnSpc>
              <a:defRPr/>
            </a:pPr>
            <a:r>
              <a:rPr lang="en-GB" sz="2000" noProof="0" dirty="0">
                <a:latin typeface="Calibri Light"/>
              </a:rPr>
              <a:t>[3]	</a:t>
            </a:r>
            <a:r>
              <a:rPr lang="en-GB" sz="2000" noProof="0" dirty="0"/>
              <a:t> </a:t>
            </a:r>
            <a:r>
              <a:rPr lang="en-GB" sz="2000" b="0" i="0" noProof="0" dirty="0">
                <a:effectLst/>
                <a:latin typeface="+mj-lt"/>
              </a:rPr>
              <a:t>N. </a:t>
            </a:r>
            <a:r>
              <a:rPr lang="en-GB" sz="2000" b="0" i="0" noProof="0" dirty="0" err="1">
                <a:effectLst/>
                <a:latin typeface="+mj-lt"/>
              </a:rPr>
              <a:t>Dornic</a:t>
            </a:r>
            <a:r>
              <a:rPr lang="en-GB" sz="2000" b="0" i="0" noProof="0" dirty="0">
                <a:effectLst/>
                <a:latin typeface="+mj-lt"/>
              </a:rPr>
              <a:t>. Elaboration et </a:t>
            </a:r>
            <a:r>
              <a:rPr lang="en-GB" sz="2000" b="0" i="0" noProof="0" dirty="0" err="1">
                <a:effectLst/>
                <a:latin typeface="+mj-lt"/>
              </a:rPr>
              <a:t>comparaison</a:t>
            </a:r>
            <a:r>
              <a:rPr lang="en-GB" sz="2000" b="0" i="0" noProof="0" dirty="0">
                <a:effectLst/>
                <a:latin typeface="+mj-lt"/>
              </a:rPr>
              <a:t> de deux </a:t>
            </a:r>
            <a:r>
              <a:rPr lang="en-GB" sz="2000" b="0" i="0" noProof="0" dirty="0" err="1">
                <a:effectLst/>
                <a:latin typeface="+mj-lt"/>
              </a:rPr>
              <a:t>modèles</a:t>
            </a:r>
            <a:r>
              <a:rPr lang="en-GB" sz="2000" b="0" i="0" noProof="0" dirty="0">
                <a:effectLst/>
                <a:latin typeface="+mj-lt"/>
              </a:rPr>
              <a:t> de durée de vie des </a:t>
            </a:r>
            <a:r>
              <a:rPr lang="en-GB" sz="2000" b="0" i="0" noProof="0" dirty="0" err="1">
                <a:effectLst/>
                <a:latin typeface="+mj-lt"/>
              </a:rPr>
              <a:t>fils</a:t>
            </a:r>
            <a:r>
              <a:rPr lang="en-GB" sz="2000" b="0" i="0" noProof="0" dirty="0">
                <a:effectLst/>
                <a:latin typeface="+mj-lt"/>
              </a:rPr>
              <a:t> </a:t>
            </a:r>
            <a:r>
              <a:rPr lang="en-GB" sz="2000" b="0" i="0" noProof="0" dirty="0" err="1">
                <a:effectLst/>
                <a:latin typeface="+mj-lt"/>
              </a:rPr>
              <a:t>d’interconnexion</a:t>
            </a:r>
            <a:r>
              <a:rPr lang="en-GB" sz="2000" b="0" i="0" noProof="0" dirty="0">
                <a:effectLst/>
                <a:latin typeface="+mj-lt"/>
              </a:rPr>
              <a:t> des modules de puissance, </a:t>
            </a:r>
            <a:r>
              <a:rPr lang="en-GB" sz="2000" b="0" i="0" noProof="0" dirty="0" err="1">
                <a:effectLst/>
                <a:latin typeface="+mj-lt"/>
              </a:rPr>
              <a:t>l’un</a:t>
            </a:r>
            <a:r>
              <a:rPr lang="en-GB" sz="2000" b="0" i="0" noProof="0" dirty="0">
                <a:effectLst/>
                <a:latin typeface="+mj-lt"/>
              </a:rPr>
              <a:t> base sur les </a:t>
            </a:r>
            <a:r>
              <a:rPr lang="en-GB" sz="2000" b="0" i="0" noProof="0" dirty="0" err="1">
                <a:effectLst/>
                <a:latin typeface="+mj-lt"/>
              </a:rPr>
              <a:t>déformations</a:t>
            </a:r>
            <a:r>
              <a:rPr lang="en-GB" sz="2000" b="0" i="0" noProof="0" dirty="0">
                <a:effectLst/>
                <a:latin typeface="+mj-lt"/>
              </a:rPr>
              <a:t> et </a:t>
            </a:r>
            <a:r>
              <a:rPr lang="en-GB" sz="2000" b="0" i="0" noProof="0" dirty="0" err="1">
                <a:effectLst/>
                <a:latin typeface="+mj-lt"/>
              </a:rPr>
              <a:t>l’autre</a:t>
            </a:r>
            <a:r>
              <a:rPr lang="en-GB" sz="2000" b="0" i="0" noProof="0" dirty="0">
                <a:effectLst/>
                <a:latin typeface="+mj-lt"/>
              </a:rPr>
              <a:t> sur les </a:t>
            </a:r>
            <a:r>
              <a:rPr lang="en-GB" sz="2000" b="0" i="0" noProof="0" dirty="0" err="1">
                <a:effectLst/>
                <a:latin typeface="+mj-lt"/>
              </a:rPr>
              <a:t>dégradations</a:t>
            </a:r>
            <a:r>
              <a:rPr lang="en-GB" sz="2000" b="0" i="0" noProof="0" dirty="0">
                <a:effectLst/>
                <a:latin typeface="+mj-lt"/>
              </a:rPr>
              <a:t>. PhD thesis, Université Paris-</a:t>
            </a:r>
            <a:r>
              <a:rPr lang="en-GB" sz="2000" b="0" i="0" noProof="0" dirty="0" err="1">
                <a:effectLst/>
                <a:latin typeface="+mj-lt"/>
              </a:rPr>
              <a:t>Saclay</a:t>
            </a:r>
            <a:r>
              <a:rPr lang="en-GB" sz="2000" b="0" i="0" noProof="0" dirty="0">
                <a:effectLst/>
                <a:latin typeface="+mj-lt"/>
              </a:rPr>
              <a:t>, 2019.</a:t>
            </a:r>
            <a:endParaRPr lang="en-GB" sz="2000" noProof="0" dirty="0">
              <a:latin typeface="Calibri Light"/>
            </a:endParaRPr>
          </a:p>
          <a:p>
            <a:pPr>
              <a:lnSpc>
                <a:spcPct val="150000"/>
              </a:lnSpc>
              <a:defRPr/>
            </a:pPr>
            <a:r>
              <a:rPr lang="en-GB" sz="2000" noProof="0" dirty="0">
                <a:latin typeface="Calibri Light"/>
              </a:rPr>
              <a:t>[4]	</a:t>
            </a:r>
            <a:r>
              <a:rPr lang="en-GB" sz="2000" b="0" i="0" noProof="0" dirty="0">
                <a:effectLst/>
                <a:latin typeface="+mj-lt"/>
              </a:rPr>
              <a:t>Camille Durand, Markus Klingler, </a:t>
            </a:r>
            <a:r>
              <a:rPr lang="en-GB" sz="2000" b="0" i="0" noProof="0" dirty="0" err="1">
                <a:effectLst/>
                <a:latin typeface="+mj-lt"/>
              </a:rPr>
              <a:t>Coutellier</a:t>
            </a:r>
            <a:r>
              <a:rPr lang="en-GB" sz="2000" b="0" i="0" noProof="0" dirty="0">
                <a:effectLst/>
                <a:latin typeface="+mj-lt"/>
              </a:rPr>
              <a:t> Daniel, and Hakim </a:t>
            </a:r>
            <a:r>
              <a:rPr lang="en-GB" sz="2000" b="0" i="0" noProof="0" dirty="0" err="1">
                <a:effectLst/>
                <a:latin typeface="+mj-lt"/>
              </a:rPr>
              <a:t>Naceur</a:t>
            </a:r>
            <a:r>
              <a:rPr lang="en-GB" sz="2000" b="0" i="0" noProof="0" dirty="0">
                <a:effectLst/>
                <a:latin typeface="+mj-lt"/>
              </a:rPr>
              <a:t>. </a:t>
            </a:r>
            <a:r>
              <a:rPr lang="en-GB" sz="2000" b="0" i="0" noProof="0" dirty="0" err="1">
                <a:effectLst/>
                <a:latin typeface="+mj-lt"/>
              </a:rPr>
              <a:t>Powercycling</a:t>
            </a:r>
            <a:r>
              <a:rPr lang="en-GB" sz="2000" b="0" i="0" noProof="0" dirty="0">
                <a:effectLst/>
                <a:latin typeface="+mj-lt"/>
              </a:rPr>
              <a:t> reliability of power module: A survey. IEEE Transactions on </a:t>
            </a:r>
            <a:r>
              <a:rPr lang="en-GB" sz="2000" b="0" i="0" noProof="0" dirty="0" err="1">
                <a:effectLst/>
                <a:latin typeface="+mj-lt"/>
              </a:rPr>
              <a:t>Deviceand</a:t>
            </a:r>
            <a:r>
              <a:rPr lang="en-GB" sz="2000" b="0" i="0" noProof="0" dirty="0">
                <a:effectLst/>
                <a:latin typeface="+mj-lt"/>
              </a:rPr>
              <a:t> Materials Reliability, 16:1–1, 03 2016. </a:t>
            </a:r>
          </a:p>
          <a:p>
            <a:pPr>
              <a:lnSpc>
                <a:spcPct val="150000"/>
              </a:lnSpc>
              <a:defRPr/>
            </a:pPr>
            <a:r>
              <a:rPr lang="en-GB" sz="2000" noProof="0" dirty="0">
                <a:latin typeface="+mj-lt"/>
              </a:rPr>
              <a:t>[5]	</a:t>
            </a:r>
            <a:r>
              <a:rPr lang="en-GB" sz="2000" noProof="0" dirty="0" err="1">
                <a:latin typeface="+mj-lt"/>
              </a:rPr>
              <a:t>Hichem</a:t>
            </a:r>
            <a:r>
              <a:rPr lang="en-GB" sz="2000" noProof="0" dirty="0">
                <a:latin typeface="+mj-lt"/>
              </a:rPr>
              <a:t> </a:t>
            </a:r>
            <a:r>
              <a:rPr lang="en-GB" sz="2000" noProof="0" dirty="0" err="1">
                <a:latin typeface="+mj-lt"/>
              </a:rPr>
              <a:t>Felouat</a:t>
            </a:r>
            <a:r>
              <a:rPr lang="en-GB" sz="2000" noProof="0" dirty="0">
                <a:latin typeface="+mj-lt"/>
              </a:rPr>
              <a:t>, Transfer learning </a:t>
            </a:r>
            <a:r>
              <a:rPr lang="en-GB" sz="2000" noProof="0" dirty="0" err="1">
                <a:latin typeface="+mj-lt"/>
              </a:rPr>
              <a:t>Keras</a:t>
            </a:r>
            <a:r>
              <a:rPr lang="en-GB" sz="2000" noProof="0" dirty="0">
                <a:latin typeface="+mj-lt"/>
              </a:rPr>
              <a:t> &amp; TensorFlow. 2020.</a:t>
            </a:r>
            <a:endParaRPr lang="en-GB" sz="2400" noProof="0" dirty="0"/>
          </a:p>
        </p:txBody>
      </p:sp>
    </p:spTree>
    <p:extLst>
      <p:ext uri="{BB962C8B-B14F-4D97-AF65-F5344CB8AC3E}">
        <p14:creationId xmlns:p14="http://schemas.microsoft.com/office/powerpoint/2010/main" val="3208274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OUTLINE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4</a:t>
            </a:fld>
            <a:endParaRPr lang="en-GB" noProof="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63E76AC-14D5-5109-A85A-5D9F8A166E4B}"/>
              </a:ext>
            </a:extLst>
          </p:cNvPr>
          <p:cNvSpPr txBox="1"/>
          <p:nvPr/>
        </p:nvSpPr>
        <p:spPr bwMode="auto">
          <a:xfrm>
            <a:off x="1280159" y="1011509"/>
            <a:ext cx="9493858" cy="4878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GB" sz="3200" noProof="0" dirty="0">
                <a:solidFill>
                  <a:schemeClr val="bg1">
                    <a:lumMod val="75000"/>
                  </a:schemeClr>
                </a:solidFill>
                <a:latin typeface="Calibri Light"/>
              </a:rPr>
              <a:t>Introduction</a:t>
            </a:r>
            <a:r>
              <a:rPr lang="en-GB" sz="3200" noProof="0" dirty="0">
                <a:solidFill>
                  <a:schemeClr val="bg2">
                    <a:lumMod val="90000"/>
                  </a:schemeClr>
                </a:solidFill>
                <a:latin typeface="Calibri Light"/>
              </a:rPr>
              <a:t> </a:t>
            </a:r>
          </a:p>
          <a:p>
            <a:pPr marL="685800" indent="-6858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GB" sz="3200" noProof="0" dirty="0">
                <a:latin typeface="Calibri Light"/>
              </a:rPr>
              <a:t>Simulations and data generation</a:t>
            </a:r>
          </a:p>
          <a:p>
            <a:pPr marL="685800" indent="-6858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GB" sz="3200" noProof="0" dirty="0">
                <a:solidFill>
                  <a:schemeClr val="bg1">
                    <a:lumMod val="75000"/>
                  </a:schemeClr>
                </a:solidFill>
                <a:latin typeface="Calibri Light"/>
              </a:rPr>
              <a:t>Regression results and analysis</a:t>
            </a:r>
          </a:p>
          <a:p>
            <a:pPr marL="685800" indent="-6858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GB" sz="3200" noProof="0" dirty="0">
                <a:solidFill>
                  <a:schemeClr val="bg1">
                    <a:lumMod val="75000"/>
                  </a:schemeClr>
                </a:solidFill>
                <a:latin typeface="Calibri Light"/>
              </a:rPr>
              <a:t>Machine learning beyond regression</a:t>
            </a:r>
          </a:p>
          <a:p>
            <a:pPr marL="685800" indent="-6858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GB" sz="3200" noProof="0" dirty="0">
                <a:solidFill>
                  <a:schemeClr val="bg1">
                    <a:lumMod val="75000"/>
                  </a:schemeClr>
                </a:solidFill>
                <a:latin typeface="Calibri Ligh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2631538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A7ABA299-935D-CBC5-8AAF-CC77CCEBCC5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C5FFEA9-863E-AC93-716F-7D97CE1E13A5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MACHINE LEARNING BEYOND REGRESSION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2C071A6-2EC6-B6AC-3C8F-07E9037BE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49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2A6BBE7-B01B-3D63-471A-5E01CC581861}"/>
              </a:ext>
            </a:extLst>
          </p:cNvPr>
          <p:cNvSpPr txBox="1"/>
          <p:nvPr/>
        </p:nvSpPr>
        <p:spPr bwMode="auto">
          <a:xfrm>
            <a:off x="919305" y="817701"/>
            <a:ext cx="6431281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Transfer learning</a:t>
            </a:r>
          </a:p>
        </p:txBody>
      </p:sp>
      <p:sp>
        <p:nvSpPr>
          <p:cNvPr id="10" name="Block Arc 42">
            <a:extLst>
              <a:ext uri="{FF2B5EF4-FFF2-40B4-BE49-F238E27FC236}">
                <a16:creationId xmlns:a16="http://schemas.microsoft.com/office/drawing/2014/main" id="{D05326A2-5C32-9EE3-C05C-E1B3C16CCB4A}"/>
              </a:ext>
            </a:extLst>
          </p:cNvPr>
          <p:cNvSpPr/>
          <p:nvPr/>
        </p:nvSpPr>
        <p:spPr bwMode="auto">
          <a:xfrm flipH="1">
            <a:off x="11527856" y="49667"/>
            <a:ext cx="503836" cy="492660"/>
          </a:xfrm>
          <a:prstGeom prst="blockArc">
            <a:avLst>
              <a:gd name="adj1" fmla="val 362301"/>
              <a:gd name="adj2" fmla="val 16331239"/>
              <a:gd name="adj3" fmla="val 8827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Oval 41">
            <a:extLst>
              <a:ext uri="{FF2B5EF4-FFF2-40B4-BE49-F238E27FC236}">
                <a16:creationId xmlns:a16="http://schemas.microsoft.com/office/drawing/2014/main" id="{C7394466-E116-FE46-63B6-A9E8FF01C74E}"/>
              </a:ext>
            </a:extLst>
          </p:cNvPr>
          <p:cNvSpPr/>
          <p:nvPr/>
        </p:nvSpPr>
        <p:spPr bwMode="auto">
          <a:xfrm>
            <a:off x="11552016" y="73377"/>
            <a:ext cx="466445" cy="45609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6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ZoneTexte 3">
            <a:extLst>
              <a:ext uri="{FF2B5EF4-FFF2-40B4-BE49-F238E27FC236}">
                <a16:creationId xmlns:a16="http://schemas.microsoft.com/office/drawing/2014/main" id="{DECDD9A2-EC5C-43BC-A870-AEB11A0284F7}"/>
              </a:ext>
            </a:extLst>
          </p:cNvPr>
          <p:cNvSpPr txBox="1"/>
          <p:nvPr/>
        </p:nvSpPr>
        <p:spPr bwMode="auto">
          <a:xfrm>
            <a:off x="1254586" y="2076267"/>
            <a:ext cx="9420502" cy="3359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A machine learning technique that involves utilizing knowledge learned from one task to improve performance on another related task.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Beneficial when the second task is related to the first and/or when data for the second task is scarce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GB" sz="2400" noProof="0" dirty="0">
              <a:latin typeface="Calibri Ligh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GB" sz="2400" noProof="0" dirty="0"/>
          </a:p>
        </p:txBody>
      </p:sp>
    </p:spTree>
    <p:extLst>
      <p:ext uri="{BB962C8B-B14F-4D97-AF65-F5344CB8AC3E}">
        <p14:creationId xmlns:p14="http://schemas.microsoft.com/office/powerpoint/2010/main" val="2123347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FB536DA8-4DC8-60E8-FDD4-1FE8BA1C58C2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35B916B7-E38C-E66D-99E3-3F9826D151F1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MACHINE LEARNING BEYOND REGRESSION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10D85EA-72C8-9C95-700E-228114C8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50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0A6B9DC-FD06-9C0F-5617-6DCC9AF88964}"/>
              </a:ext>
            </a:extLst>
          </p:cNvPr>
          <p:cNvSpPr txBox="1"/>
          <p:nvPr/>
        </p:nvSpPr>
        <p:spPr bwMode="auto">
          <a:xfrm>
            <a:off x="919305" y="817701"/>
            <a:ext cx="6431281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Transfer learning : example</a:t>
            </a:r>
          </a:p>
        </p:txBody>
      </p:sp>
      <p:sp>
        <p:nvSpPr>
          <p:cNvPr id="10" name="Block Arc 42">
            <a:extLst>
              <a:ext uri="{FF2B5EF4-FFF2-40B4-BE49-F238E27FC236}">
                <a16:creationId xmlns:a16="http://schemas.microsoft.com/office/drawing/2014/main" id="{DF80EF59-10B9-83E1-9B7A-1ABDEDE69E91}"/>
              </a:ext>
            </a:extLst>
          </p:cNvPr>
          <p:cNvSpPr/>
          <p:nvPr/>
        </p:nvSpPr>
        <p:spPr bwMode="auto">
          <a:xfrm flipH="1">
            <a:off x="11527856" y="49667"/>
            <a:ext cx="503836" cy="492660"/>
          </a:xfrm>
          <a:prstGeom prst="blockArc">
            <a:avLst>
              <a:gd name="adj1" fmla="val 18103569"/>
              <a:gd name="adj2" fmla="val 16331239"/>
              <a:gd name="adj3" fmla="val 8827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Oval 41">
            <a:extLst>
              <a:ext uri="{FF2B5EF4-FFF2-40B4-BE49-F238E27FC236}">
                <a16:creationId xmlns:a16="http://schemas.microsoft.com/office/drawing/2014/main" id="{A3FDF7C2-4ECA-A3FC-95F9-652988BCFCFE}"/>
              </a:ext>
            </a:extLst>
          </p:cNvPr>
          <p:cNvSpPr/>
          <p:nvPr/>
        </p:nvSpPr>
        <p:spPr bwMode="auto">
          <a:xfrm>
            <a:off x="11552016" y="73377"/>
            <a:ext cx="466445" cy="45609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6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 descr="A close up of a cat&#10;&#10;AI-generated content may be incorrect.">
            <a:extLst>
              <a:ext uri="{FF2B5EF4-FFF2-40B4-BE49-F238E27FC236}">
                <a16:creationId xmlns:a16="http://schemas.microsoft.com/office/drawing/2014/main" id="{A25B1DE0-EAB6-084F-DF8A-E820D8E3D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4727" y="1129743"/>
            <a:ext cx="2621630" cy="2459339"/>
          </a:xfrm>
          <a:prstGeom prst="rect">
            <a:avLst/>
          </a:prstGeom>
        </p:spPr>
      </p:pic>
      <p:pic>
        <p:nvPicPr>
          <p:cNvPr id="8" name="Picture 7" descr="A tiger looking at the camera&#10;&#10;AI-generated content may be incorrect.">
            <a:extLst>
              <a:ext uri="{FF2B5EF4-FFF2-40B4-BE49-F238E27FC236}">
                <a16:creationId xmlns:a16="http://schemas.microsoft.com/office/drawing/2014/main" id="{7E050340-0DF8-4E9F-85C7-04E8C1526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4727" y="3748685"/>
            <a:ext cx="2621630" cy="2477032"/>
          </a:xfrm>
          <a:prstGeom prst="rect">
            <a:avLst/>
          </a:prstGeom>
        </p:spPr>
      </p:pic>
      <p:sp>
        <p:nvSpPr>
          <p:cNvPr id="12" name="ZoneTexte 3">
            <a:extLst>
              <a:ext uri="{FF2B5EF4-FFF2-40B4-BE49-F238E27FC236}">
                <a16:creationId xmlns:a16="http://schemas.microsoft.com/office/drawing/2014/main" id="{0130362F-795C-AAD8-0BF1-BD61F61197E7}"/>
              </a:ext>
            </a:extLst>
          </p:cNvPr>
          <p:cNvSpPr txBox="1"/>
          <p:nvPr/>
        </p:nvSpPr>
        <p:spPr bwMode="auto">
          <a:xfrm>
            <a:off x="1254586" y="2076267"/>
            <a:ext cx="7496009" cy="5021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Task 1 : Image recognition of cats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Accessible data, easy to train models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Taks 2 : Image recognition of tigers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Limited data, hard to train models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Solution : Use transfer learning to share knowledge (Feature detection of whiskers, eyes, ears) from task 1 to task 2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GB" sz="2400" noProof="0" dirty="0">
              <a:latin typeface="Calibri Ligh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GB" sz="2400" noProof="0" dirty="0"/>
          </a:p>
        </p:txBody>
      </p:sp>
    </p:spTree>
    <p:extLst>
      <p:ext uri="{BB962C8B-B14F-4D97-AF65-F5344CB8AC3E}">
        <p14:creationId xmlns:p14="http://schemas.microsoft.com/office/powerpoint/2010/main" val="756802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5891DB8C-24C7-EF5A-EAC3-2C24383C3CF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40C9500-0E74-8699-474A-A53C8951BFF4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MACHINE LEARNING BEYOND REGRESSION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61AFF1-9B35-1C90-4091-1A6E71E23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51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643D520-6665-9992-A75E-E20A0B752D2C}"/>
              </a:ext>
            </a:extLst>
          </p:cNvPr>
          <p:cNvSpPr txBox="1"/>
          <p:nvPr/>
        </p:nvSpPr>
        <p:spPr bwMode="auto">
          <a:xfrm>
            <a:off x="919305" y="817701"/>
            <a:ext cx="6431281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Transfer learning : Application</a:t>
            </a:r>
          </a:p>
        </p:txBody>
      </p:sp>
      <p:sp>
        <p:nvSpPr>
          <p:cNvPr id="10" name="Block Arc 42">
            <a:extLst>
              <a:ext uri="{FF2B5EF4-FFF2-40B4-BE49-F238E27FC236}">
                <a16:creationId xmlns:a16="http://schemas.microsoft.com/office/drawing/2014/main" id="{F0B6ADE6-F614-4885-54AF-606D7CDD3586}"/>
              </a:ext>
            </a:extLst>
          </p:cNvPr>
          <p:cNvSpPr/>
          <p:nvPr/>
        </p:nvSpPr>
        <p:spPr bwMode="auto">
          <a:xfrm flipH="1">
            <a:off x="11527856" y="49667"/>
            <a:ext cx="503836" cy="492660"/>
          </a:xfrm>
          <a:prstGeom prst="blockArc">
            <a:avLst>
              <a:gd name="adj1" fmla="val 17010824"/>
              <a:gd name="adj2" fmla="val 16331239"/>
              <a:gd name="adj3" fmla="val 8827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Oval 41">
            <a:extLst>
              <a:ext uri="{FF2B5EF4-FFF2-40B4-BE49-F238E27FC236}">
                <a16:creationId xmlns:a16="http://schemas.microsoft.com/office/drawing/2014/main" id="{93067605-425A-FF3E-B715-5F87D937AAFD}"/>
              </a:ext>
            </a:extLst>
          </p:cNvPr>
          <p:cNvSpPr/>
          <p:nvPr/>
        </p:nvSpPr>
        <p:spPr bwMode="auto">
          <a:xfrm>
            <a:off x="11552016" y="73377"/>
            <a:ext cx="466445" cy="45609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6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ZoneTexte 3">
            <a:extLst>
              <a:ext uri="{FF2B5EF4-FFF2-40B4-BE49-F238E27FC236}">
                <a16:creationId xmlns:a16="http://schemas.microsoft.com/office/drawing/2014/main" id="{9E88BC94-4988-67E9-6D41-366D25065659}"/>
              </a:ext>
            </a:extLst>
          </p:cNvPr>
          <p:cNvSpPr txBox="1"/>
          <p:nvPr/>
        </p:nvSpPr>
        <p:spPr bwMode="auto">
          <a:xfrm>
            <a:off x="1254586" y="2076267"/>
            <a:ext cx="7496009" cy="5021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Task 1 : </a:t>
            </a:r>
            <a:r>
              <a:rPr lang="en-GB" sz="2400" noProof="0" dirty="0">
                <a:solidFill>
                  <a:srgbClr val="FF0000"/>
                </a:solidFill>
                <a:latin typeface="Calibri Light"/>
              </a:rPr>
              <a:t>Surrogate model used on simplified geometry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Accessible data, easy to train models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Taks 2 : </a:t>
            </a:r>
            <a:r>
              <a:rPr lang="en-GB" sz="2400" noProof="0" dirty="0">
                <a:solidFill>
                  <a:srgbClr val="FF0000"/>
                </a:solidFill>
                <a:latin typeface="Calibri Light"/>
              </a:rPr>
              <a:t>Surrogate model used on complex geometry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Limited data, hard to train models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Solution : Use transfer learning to share knowledge (Geometric features, relationship between node values) from task 1 to task 2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GB" sz="2400" noProof="0" dirty="0">
              <a:latin typeface="Calibri Ligh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GB" sz="2400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BD4530-A5BC-E534-B3E9-B9DD5D83644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15664" y="1828804"/>
            <a:ext cx="3223877" cy="2080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115B10-21D1-343B-EA0F-86A996AC2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915665" y="4322140"/>
            <a:ext cx="3223878" cy="144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382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C1EEF189-FF94-67BE-145A-5EDEB2CC903F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08EB24ED-6992-767F-37D5-D7AF21FDF022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SIMULATIONS AND DATA GENERATION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D839798-1631-912D-4ECF-76FF1E984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52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988048B-C2F1-DE59-6267-32AE113519F4}"/>
              </a:ext>
            </a:extLst>
          </p:cNvPr>
          <p:cNvSpPr txBox="1"/>
          <p:nvPr/>
        </p:nvSpPr>
        <p:spPr bwMode="auto">
          <a:xfrm>
            <a:off x="919305" y="817701"/>
            <a:ext cx="6431281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Data generation </a:t>
            </a:r>
          </a:p>
        </p:txBody>
      </p:sp>
      <p:sp>
        <p:nvSpPr>
          <p:cNvPr id="10" name="Block Arc 42">
            <a:extLst>
              <a:ext uri="{FF2B5EF4-FFF2-40B4-BE49-F238E27FC236}">
                <a16:creationId xmlns:a16="http://schemas.microsoft.com/office/drawing/2014/main" id="{3D714D9A-69E2-7D37-6640-973A6137F01E}"/>
              </a:ext>
            </a:extLst>
          </p:cNvPr>
          <p:cNvSpPr/>
          <p:nvPr/>
        </p:nvSpPr>
        <p:spPr bwMode="auto">
          <a:xfrm flipH="1">
            <a:off x="11527856" y="49667"/>
            <a:ext cx="503836" cy="492660"/>
          </a:xfrm>
          <a:prstGeom prst="blockArc">
            <a:avLst>
              <a:gd name="adj1" fmla="val 21056219"/>
              <a:gd name="adj2" fmla="val 16331239"/>
              <a:gd name="adj3" fmla="val 8827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Oval 41">
            <a:extLst>
              <a:ext uri="{FF2B5EF4-FFF2-40B4-BE49-F238E27FC236}">
                <a16:creationId xmlns:a16="http://schemas.microsoft.com/office/drawing/2014/main" id="{8A8CD231-1D12-3896-C59E-D5163386E09E}"/>
              </a:ext>
            </a:extLst>
          </p:cNvPr>
          <p:cNvSpPr/>
          <p:nvPr/>
        </p:nvSpPr>
        <p:spPr bwMode="auto">
          <a:xfrm>
            <a:off x="11552016" y="73377"/>
            <a:ext cx="466445" cy="45609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6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3092FE75-A7B9-153E-5B34-FC687CC0F8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4242893"/>
                  </p:ext>
                </p:extLst>
              </p:nvPr>
            </p:nvGraphicFramePr>
            <p:xfrm>
              <a:off x="5250244" y="1757061"/>
              <a:ext cx="6747510" cy="4251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69985">
                      <a:extLst>
                        <a:ext uri="{9D8B030D-6E8A-4147-A177-3AD203B41FA5}">
                          <a16:colId xmlns:a16="http://schemas.microsoft.com/office/drawing/2014/main" val="3619726189"/>
                        </a:ext>
                      </a:extLst>
                    </a:gridCol>
                    <a:gridCol w="1229019">
                      <a:extLst>
                        <a:ext uri="{9D8B030D-6E8A-4147-A177-3AD203B41FA5}">
                          <a16:colId xmlns:a16="http://schemas.microsoft.com/office/drawing/2014/main" val="2341743323"/>
                        </a:ext>
                      </a:extLst>
                    </a:gridCol>
                    <a:gridCol w="1349502">
                      <a:extLst>
                        <a:ext uri="{9D8B030D-6E8A-4147-A177-3AD203B41FA5}">
                          <a16:colId xmlns:a16="http://schemas.microsoft.com/office/drawing/2014/main" val="3540080096"/>
                        </a:ext>
                      </a:extLst>
                    </a:gridCol>
                    <a:gridCol w="1349502">
                      <a:extLst>
                        <a:ext uri="{9D8B030D-6E8A-4147-A177-3AD203B41FA5}">
                          <a16:colId xmlns:a16="http://schemas.microsoft.com/office/drawing/2014/main" val="4234943619"/>
                        </a:ext>
                      </a:extLst>
                    </a:gridCol>
                    <a:gridCol w="1349502">
                      <a:extLst>
                        <a:ext uri="{9D8B030D-6E8A-4147-A177-3AD203B41FA5}">
                          <a16:colId xmlns:a16="http://schemas.microsoft.com/office/drawing/2014/main" val="4681052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noProof="0" dirty="0"/>
                            <a:t>Load </a:t>
                          </a:r>
                          <a14:m>
                            <m:oMath xmlns:m="http://schemas.openxmlformats.org/officeDocument/2006/math">
                              <m:r>
                                <a:rPr lang="en-GB" b="1" i="1" noProof="0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oMath>
                          </a14:m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noProof="0" dirty="0"/>
                            <a:t>Contact radius</a:t>
                          </a:r>
                          <a14:m>
                            <m:oMath xmlns:m="http://schemas.openxmlformats.org/officeDocument/2006/math">
                              <m:r>
                                <a:rPr lang="en-GB" b="1" i="0" noProof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GB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noProof="0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GB" b="1" i="1" noProof="0" smtClean="0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sub>
                              </m:sSub>
                            </m:oMath>
                          </a14:m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noProof="0" dirty="0"/>
                            <a:t>Mech node coordinate </a:t>
                          </a:r>
                          <a14:m>
                            <m:oMath xmlns:m="http://schemas.openxmlformats.org/officeDocument/2006/math">
                              <m:r>
                                <a:rPr lang="en-GB" b="1" i="1" noProof="0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oMath>
                          </a14:m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noProof="0" dirty="0"/>
                            <a:t>Mech node coordinate </a:t>
                          </a:r>
                          <a14:m>
                            <m:oMath xmlns:m="http://schemas.openxmlformats.org/officeDocument/2006/math">
                              <m:r>
                                <a:rPr lang="en-GB" b="1" i="1" noProof="0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oMath>
                          </a14:m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noProof="0" dirty="0"/>
                            <a:t>Equivalent total strain ɛ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55395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78643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0956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3666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20804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218488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959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48401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78198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27327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3092FE75-A7B9-153E-5B34-FC687CC0F8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4242893"/>
                  </p:ext>
                </p:extLst>
              </p:nvPr>
            </p:nvGraphicFramePr>
            <p:xfrm>
              <a:off x="5250244" y="1757061"/>
              <a:ext cx="6747510" cy="4251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69985">
                      <a:extLst>
                        <a:ext uri="{9D8B030D-6E8A-4147-A177-3AD203B41FA5}">
                          <a16:colId xmlns:a16="http://schemas.microsoft.com/office/drawing/2014/main" val="3619726189"/>
                        </a:ext>
                      </a:extLst>
                    </a:gridCol>
                    <a:gridCol w="1229019">
                      <a:extLst>
                        <a:ext uri="{9D8B030D-6E8A-4147-A177-3AD203B41FA5}">
                          <a16:colId xmlns:a16="http://schemas.microsoft.com/office/drawing/2014/main" val="2341743323"/>
                        </a:ext>
                      </a:extLst>
                    </a:gridCol>
                    <a:gridCol w="1349502">
                      <a:extLst>
                        <a:ext uri="{9D8B030D-6E8A-4147-A177-3AD203B41FA5}">
                          <a16:colId xmlns:a16="http://schemas.microsoft.com/office/drawing/2014/main" val="3540080096"/>
                        </a:ext>
                      </a:extLst>
                    </a:gridCol>
                    <a:gridCol w="1349502">
                      <a:extLst>
                        <a:ext uri="{9D8B030D-6E8A-4147-A177-3AD203B41FA5}">
                          <a16:colId xmlns:a16="http://schemas.microsoft.com/office/drawing/2014/main" val="4234943619"/>
                        </a:ext>
                      </a:extLst>
                    </a:gridCol>
                    <a:gridCol w="1349502">
                      <a:extLst>
                        <a:ext uri="{9D8B030D-6E8A-4147-A177-3AD203B41FA5}">
                          <a16:colId xmlns:a16="http://schemas.microsoft.com/office/drawing/2014/main" val="468105206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415" t="-3333" r="-361411" b="-3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119802" t="-3333" r="-331188" b="-3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333" r="-201351" b="-3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301357" t="-3333" r="-102262" b="-3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noProof="0" dirty="0"/>
                            <a:t>Equivalent total strain ɛ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55395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78643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0956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3666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20804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218488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959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48401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78198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27327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ight Brace 8">
            <a:extLst>
              <a:ext uri="{FF2B5EF4-FFF2-40B4-BE49-F238E27FC236}">
                <a16:creationId xmlns:a16="http://schemas.microsoft.com/office/drawing/2014/main" id="{CB403E04-71C4-2445-C85F-7F7D966710C1}"/>
              </a:ext>
            </a:extLst>
          </p:cNvPr>
          <p:cNvSpPr/>
          <p:nvPr/>
        </p:nvSpPr>
        <p:spPr>
          <a:xfrm rot="16200000">
            <a:off x="7824268" y="-1342852"/>
            <a:ext cx="308077" cy="545612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F4605C9-7693-C0A2-BCCA-8095684FCEA7}"/>
              </a:ext>
            </a:extLst>
          </p:cNvPr>
          <p:cNvSpPr/>
          <p:nvPr/>
        </p:nvSpPr>
        <p:spPr bwMode="auto">
          <a:xfrm rot="16200000">
            <a:off x="11211746" y="737368"/>
            <a:ext cx="280635" cy="129138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3" name="TextShape 3">
            <a:extLst>
              <a:ext uri="{FF2B5EF4-FFF2-40B4-BE49-F238E27FC236}">
                <a16:creationId xmlns:a16="http://schemas.microsoft.com/office/drawing/2014/main" id="{D664F420-7592-7E5A-1267-748D1DA62473}"/>
              </a:ext>
            </a:extLst>
          </p:cNvPr>
          <p:cNvSpPr/>
          <p:nvPr/>
        </p:nvSpPr>
        <p:spPr bwMode="auto">
          <a:xfrm>
            <a:off x="7559128" y="801142"/>
            <a:ext cx="1154588" cy="44160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2000" b="0" strike="noStrike" spc="-1" noProof="0" dirty="0">
                <a:solidFill>
                  <a:srgbClr val="000000"/>
                </a:solidFill>
                <a:latin typeface="+mj-lt"/>
                <a:ea typeface="DejaVu Sans"/>
              </a:rPr>
              <a:t>Input</a:t>
            </a:r>
          </a:p>
        </p:txBody>
      </p:sp>
      <p:sp>
        <p:nvSpPr>
          <p:cNvPr id="14" name="TextShape 3">
            <a:extLst>
              <a:ext uri="{FF2B5EF4-FFF2-40B4-BE49-F238E27FC236}">
                <a16:creationId xmlns:a16="http://schemas.microsoft.com/office/drawing/2014/main" id="{805CE3BA-81C5-2566-E8A1-1BD5950E0438}"/>
              </a:ext>
            </a:extLst>
          </p:cNvPr>
          <p:cNvSpPr/>
          <p:nvPr/>
        </p:nvSpPr>
        <p:spPr bwMode="auto">
          <a:xfrm>
            <a:off x="10774769" y="773696"/>
            <a:ext cx="1154588" cy="44160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2000" b="0" strike="noStrike" spc="-1" noProof="0" dirty="0">
                <a:solidFill>
                  <a:srgbClr val="000000"/>
                </a:solidFill>
                <a:latin typeface="+mj-lt"/>
                <a:ea typeface="DejaVu Sans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2195908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8D6E07D-3347-AD34-6BAB-1D4014D1C6D9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0ACF2D0B-A300-E262-B9E2-94E000AE4ED7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SIMULATIONS AND DATA GENERATION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591B6B2-EC56-FDBB-3FC2-7B7935CD0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53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332207A-47DD-2F31-FCC0-BAB54D5E103E}"/>
              </a:ext>
            </a:extLst>
          </p:cNvPr>
          <p:cNvSpPr txBox="1"/>
          <p:nvPr/>
        </p:nvSpPr>
        <p:spPr bwMode="auto">
          <a:xfrm>
            <a:off x="919305" y="817701"/>
            <a:ext cx="6431281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Data generation </a:t>
            </a:r>
          </a:p>
        </p:txBody>
      </p:sp>
      <p:sp>
        <p:nvSpPr>
          <p:cNvPr id="10" name="Block Arc 42">
            <a:extLst>
              <a:ext uri="{FF2B5EF4-FFF2-40B4-BE49-F238E27FC236}">
                <a16:creationId xmlns:a16="http://schemas.microsoft.com/office/drawing/2014/main" id="{7F977EBA-7241-D1D5-F084-C0CB16C6E7F4}"/>
              </a:ext>
            </a:extLst>
          </p:cNvPr>
          <p:cNvSpPr/>
          <p:nvPr/>
        </p:nvSpPr>
        <p:spPr bwMode="auto">
          <a:xfrm flipH="1">
            <a:off x="11527856" y="49667"/>
            <a:ext cx="503836" cy="492660"/>
          </a:xfrm>
          <a:prstGeom prst="blockArc">
            <a:avLst>
              <a:gd name="adj1" fmla="val 18790676"/>
              <a:gd name="adj2" fmla="val 16331239"/>
              <a:gd name="adj3" fmla="val 8827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Oval 41">
            <a:extLst>
              <a:ext uri="{FF2B5EF4-FFF2-40B4-BE49-F238E27FC236}">
                <a16:creationId xmlns:a16="http://schemas.microsoft.com/office/drawing/2014/main" id="{8AFB2C99-67C2-460D-57BC-EA3BCC96A109}"/>
              </a:ext>
            </a:extLst>
          </p:cNvPr>
          <p:cNvSpPr/>
          <p:nvPr/>
        </p:nvSpPr>
        <p:spPr bwMode="auto">
          <a:xfrm>
            <a:off x="11552016" y="73377"/>
            <a:ext cx="466445" cy="45609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6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D49921F-568A-AFF0-69B3-6C408CBA77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0730177"/>
                  </p:ext>
                </p:extLst>
              </p:nvPr>
            </p:nvGraphicFramePr>
            <p:xfrm>
              <a:off x="5250244" y="1757061"/>
              <a:ext cx="6747510" cy="4251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69985">
                      <a:extLst>
                        <a:ext uri="{9D8B030D-6E8A-4147-A177-3AD203B41FA5}">
                          <a16:colId xmlns:a16="http://schemas.microsoft.com/office/drawing/2014/main" val="3619726189"/>
                        </a:ext>
                      </a:extLst>
                    </a:gridCol>
                    <a:gridCol w="1229019">
                      <a:extLst>
                        <a:ext uri="{9D8B030D-6E8A-4147-A177-3AD203B41FA5}">
                          <a16:colId xmlns:a16="http://schemas.microsoft.com/office/drawing/2014/main" val="2341743323"/>
                        </a:ext>
                      </a:extLst>
                    </a:gridCol>
                    <a:gridCol w="1349502">
                      <a:extLst>
                        <a:ext uri="{9D8B030D-6E8A-4147-A177-3AD203B41FA5}">
                          <a16:colId xmlns:a16="http://schemas.microsoft.com/office/drawing/2014/main" val="3540080096"/>
                        </a:ext>
                      </a:extLst>
                    </a:gridCol>
                    <a:gridCol w="1349502">
                      <a:extLst>
                        <a:ext uri="{9D8B030D-6E8A-4147-A177-3AD203B41FA5}">
                          <a16:colId xmlns:a16="http://schemas.microsoft.com/office/drawing/2014/main" val="4234943619"/>
                        </a:ext>
                      </a:extLst>
                    </a:gridCol>
                    <a:gridCol w="1349502">
                      <a:extLst>
                        <a:ext uri="{9D8B030D-6E8A-4147-A177-3AD203B41FA5}">
                          <a16:colId xmlns:a16="http://schemas.microsoft.com/office/drawing/2014/main" val="4681052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i="1" noProof="0" dirty="0">
                              <a:solidFill>
                                <a:schemeClr val="bg1"/>
                              </a:solidFill>
                            </a:rPr>
                            <a:t>Temperature </a:t>
                          </a:r>
                          <a14:m>
                            <m:oMath xmlns:m="http://schemas.openxmlformats.org/officeDocument/2006/math">
                              <m:r>
                                <a:rPr lang="en-GB" b="1" i="1" noProof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oMath>
                          </a14:m>
                          <a:endParaRPr lang="en-GB" i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noProof="0" dirty="0"/>
                            <a:t>Contact radius</a:t>
                          </a:r>
                          <a14:m>
                            <m:oMath xmlns:m="http://schemas.openxmlformats.org/officeDocument/2006/math">
                              <m:r>
                                <a:rPr lang="en-GB" b="1" i="0" noProof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GB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noProof="0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GB" b="1" i="1" noProof="0" smtClean="0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sub>
                              </m:sSub>
                            </m:oMath>
                          </a14:m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noProof="0" dirty="0"/>
                            <a:t>Mech node coordinate </a:t>
                          </a:r>
                          <a14:m>
                            <m:oMath xmlns:m="http://schemas.openxmlformats.org/officeDocument/2006/math">
                              <m:r>
                                <a:rPr lang="en-GB" b="1" i="1" noProof="0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oMath>
                          </a14:m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noProof="0" dirty="0"/>
                            <a:t>Mech node coordinate </a:t>
                          </a:r>
                          <a14:m>
                            <m:oMath xmlns:m="http://schemas.openxmlformats.org/officeDocument/2006/math">
                              <m:r>
                                <a:rPr lang="en-GB" b="1" i="1" noProof="0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oMath>
                          </a14:m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noProof="0" dirty="0"/>
                            <a:t>Equivalent total strain ɛ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55395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78643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0956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3666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20804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218488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959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48401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78198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27327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D49921F-568A-AFF0-69B3-6C408CBA77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0730177"/>
                  </p:ext>
                </p:extLst>
              </p:nvPr>
            </p:nvGraphicFramePr>
            <p:xfrm>
              <a:off x="5250244" y="1757061"/>
              <a:ext cx="6747510" cy="4251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69985">
                      <a:extLst>
                        <a:ext uri="{9D8B030D-6E8A-4147-A177-3AD203B41FA5}">
                          <a16:colId xmlns:a16="http://schemas.microsoft.com/office/drawing/2014/main" val="3619726189"/>
                        </a:ext>
                      </a:extLst>
                    </a:gridCol>
                    <a:gridCol w="1229019">
                      <a:extLst>
                        <a:ext uri="{9D8B030D-6E8A-4147-A177-3AD203B41FA5}">
                          <a16:colId xmlns:a16="http://schemas.microsoft.com/office/drawing/2014/main" val="2341743323"/>
                        </a:ext>
                      </a:extLst>
                    </a:gridCol>
                    <a:gridCol w="1349502">
                      <a:extLst>
                        <a:ext uri="{9D8B030D-6E8A-4147-A177-3AD203B41FA5}">
                          <a16:colId xmlns:a16="http://schemas.microsoft.com/office/drawing/2014/main" val="3540080096"/>
                        </a:ext>
                      </a:extLst>
                    </a:gridCol>
                    <a:gridCol w="1349502">
                      <a:extLst>
                        <a:ext uri="{9D8B030D-6E8A-4147-A177-3AD203B41FA5}">
                          <a16:colId xmlns:a16="http://schemas.microsoft.com/office/drawing/2014/main" val="4234943619"/>
                        </a:ext>
                      </a:extLst>
                    </a:gridCol>
                    <a:gridCol w="1349502">
                      <a:extLst>
                        <a:ext uri="{9D8B030D-6E8A-4147-A177-3AD203B41FA5}">
                          <a16:colId xmlns:a16="http://schemas.microsoft.com/office/drawing/2014/main" val="468105206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415" t="-3333" r="-361411" b="-3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119802" t="-3333" r="-331188" b="-3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333" r="-201351" b="-3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301357" t="-3333" r="-102262" b="-3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noProof="0" dirty="0"/>
                            <a:t>Equivalent total strain ɛ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55395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78643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0956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3666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20804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218488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959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48401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78198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27327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ight Brace 8">
            <a:extLst>
              <a:ext uri="{FF2B5EF4-FFF2-40B4-BE49-F238E27FC236}">
                <a16:creationId xmlns:a16="http://schemas.microsoft.com/office/drawing/2014/main" id="{CE61C1FE-5ED6-0366-A94B-BC2203510E11}"/>
              </a:ext>
            </a:extLst>
          </p:cNvPr>
          <p:cNvSpPr/>
          <p:nvPr/>
        </p:nvSpPr>
        <p:spPr>
          <a:xfrm rot="16200000">
            <a:off x="7824268" y="-1342852"/>
            <a:ext cx="308077" cy="545612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FF9D8EAC-1D75-1277-3CAF-89FEC3488B9D}"/>
              </a:ext>
            </a:extLst>
          </p:cNvPr>
          <p:cNvSpPr/>
          <p:nvPr/>
        </p:nvSpPr>
        <p:spPr bwMode="auto">
          <a:xfrm rot="16200000">
            <a:off x="11211746" y="737368"/>
            <a:ext cx="280635" cy="129138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3" name="TextShape 3">
            <a:extLst>
              <a:ext uri="{FF2B5EF4-FFF2-40B4-BE49-F238E27FC236}">
                <a16:creationId xmlns:a16="http://schemas.microsoft.com/office/drawing/2014/main" id="{394757BF-D0D6-DF72-8110-7FFD47C8E120}"/>
              </a:ext>
            </a:extLst>
          </p:cNvPr>
          <p:cNvSpPr/>
          <p:nvPr/>
        </p:nvSpPr>
        <p:spPr bwMode="auto">
          <a:xfrm>
            <a:off x="7559128" y="801142"/>
            <a:ext cx="1154588" cy="44160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2000" b="0" strike="noStrike" spc="-1" noProof="0" dirty="0">
                <a:solidFill>
                  <a:srgbClr val="000000"/>
                </a:solidFill>
                <a:latin typeface="+mj-lt"/>
                <a:ea typeface="DejaVu Sans"/>
              </a:rPr>
              <a:t>Input</a:t>
            </a:r>
          </a:p>
        </p:txBody>
      </p:sp>
      <p:sp>
        <p:nvSpPr>
          <p:cNvPr id="14" name="TextShape 3">
            <a:extLst>
              <a:ext uri="{FF2B5EF4-FFF2-40B4-BE49-F238E27FC236}">
                <a16:creationId xmlns:a16="http://schemas.microsoft.com/office/drawing/2014/main" id="{A4BB24B3-CF67-8EF6-5C91-B944083621CE}"/>
              </a:ext>
            </a:extLst>
          </p:cNvPr>
          <p:cNvSpPr/>
          <p:nvPr/>
        </p:nvSpPr>
        <p:spPr bwMode="auto">
          <a:xfrm>
            <a:off x="10774769" y="773696"/>
            <a:ext cx="1154588" cy="44160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2000" b="0" strike="noStrike" spc="-1" noProof="0" dirty="0">
                <a:solidFill>
                  <a:srgbClr val="000000"/>
                </a:solidFill>
                <a:latin typeface="+mj-lt"/>
                <a:ea typeface="DejaVu Sans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8238829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ECB1781-AD8E-CB00-60F2-1825FD2E185B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BB170E1-0E30-AE95-A908-103BF9B62753}"/>
              </a:ext>
            </a:extLst>
          </p:cNvPr>
          <p:cNvGrpSpPr/>
          <p:nvPr/>
        </p:nvGrpSpPr>
        <p:grpSpPr>
          <a:xfrm>
            <a:off x="941501" y="2484120"/>
            <a:ext cx="4542711" cy="3155777"/>
            <a:chOff x="6655760" y="2484120"/>
            <a:chExt cx="4542711" cy="315577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2E4CB3D-6C2C-1748-AA34-69FEFF353920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5760" y="2484120"/>
              <a:ext cx="4542711" cy="2616820"/>
            </a:xfrm>
            <a:prstGeom prst="rect">
              <a:avLst/>
            </a:prstGeom>
          </p:spPr>
        </p:pic>
        <p:sp>
          <p:nvSpPr>
            <p:cNvPr id="19" name="TextShape 3">
              <a:extLst>
                <a:ext uri="{FF2B5EF4-FFF2-40B4-BE49-F238E27FC236}">
                  <a16:creationId xmlns:a16="http://schemas.microsoft.com/office/drawing/2014/main" id="{DCFA24CA-B9B3-5D60-4C6B-D0C5D16B234C}"/>
                </a:ext>
              </a:extLst>
            </p:cNvPr>
            <p:cNvSpPr/>
            <p:nvPr/>
          </p:nvSpPr>
          <p:spPr bwMode="auto">
            <a:xfrm>
              <a:off x="6707790" y="5198294"/>
              <a:ext cx="4438650" cy="441603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000" b="0" strike="noStrike" spc="-1" noProof="0" dirty="0">
                  <a:solidFill>
                    <a:srgbClr val="000000"/>
                  </a:solidFill>
                  <a:latin typeface="+mj-lt"/>
                  <a:ea typeface="DejaVu Sans"/>
                </a:rPr>
                <a:t>Reduced geometric model of the power module</a:t>
              </a:r>
            </a:p>
          </p:txBody>
        </p:sp>
      </p:grpSp>
      <p:sp>
        <p:nvSpPr>
          <p:cNvPr id="6" name="Titre 5">
            <a:extLst>
              <a:ext uri="{FF2B5EF4-FFF2-40B4-BE49-F238E27FC236}">
                <a16:creationId xmlns:a16="http://schemas.microsoft.com/office/drawing/2014/main" id="{D034E88B-4CD2-8FA3-E6C8-FECD06E3E121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SIMULATIONS AND DATA GENERATION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1130FFC-0ED6-F0CA-B995-42D60D475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54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7FF2877-D93B-0A3F-1FCD-8850E71B08B6}"/>
              </a:ext>
            </a:extLst>
          </p:cNvPr>
          <p:cNvSpPr txBox="1"/>
          <p:nvPr/>
        </p:nvSpPr>
        <p:spPr bwMode="auto">
          <a:xfrm>
            <a:off x="919305" y="817701"/>
            <a:ext cx="6431281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Geometric modelling</a:t>
            </a:r>
          </a:p>
        </p:txBody>
      </p:sp>
      <p:sp>
        <p:nvSpPr>
          <p:cNvPr id="10" name="Block Arc 42">
            <a:extLst>
              <a:ext uri="{FF2B5EF4-FFF2-40B4-BE49-F238E27FC236}">
                <a16:creationId xmlns:a16="http://schemas.microsoft.com/office/drawing/2014/main" id="{1F4E95CF-8E30-28D3-308F-ABADD7D48147}"/>
              </a:ext>
            </a:extLst>
          </p:cNvPr>
          <p:cNvSpPr/>
          <p:nvPr/>
        </p:nvSpPr>
        <p:spPr bwMode="auto">
          <a:xfrm flipH="1">
            <a:off x="11527856" y="49667"/>
            <a:ext cx="503836" cy="492660"/>
          </a:xfrm>
          <a:prstGeom prst="blockArc">
            <a:avLst>
              <a:gd name="adj1" fmla="val 7158426"/>
              <a:gd name="adj2" fmla="val 16331239"/>
              <a:gd name="adj3" fmla="val 8827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Oval 41">
            <a:extLst>
              <a:ext uri="{FF2B5EF4-FFF2-40B4-BE49-F238E27FC236}">
                <a16:creationId xmlns:a16="http://schemas.microsoft.com/office/drawing/2014/main" id="{480C6611-97EB-E635-0042-6FA81DF119C0}"/>
              </a:ext>
            </a:extLst>
          </p:cNvPr>
          <p:cNvSpPr/>
          <p:nvPr/>
        </p:nvSpPr>
        <p:spPr bwMode="auto">
          <a:xfrm>
            <a:off x="11552016" y="73377"/>
            <a:ext cx="466445" cy="45609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6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Shape 3">
            <a:extLst>
              <a:ext uri="{FF2B5EF4-FFF2-40B4-BE49-F238E27FC236}">
                <a16:creationId xmlns:a16="http://schemas.microsoft.com/office/drawing/2014/main" id="{6B4F7AFD-520E-11BD-D969-2DBC3EF9C86A}"/>
              </a:ext>
            </a:extLst>
          </p:cNvPr>
          <p:cNvSpPr/>
          <p:nvPr/>
        </p:nvSpPr>
        <p:spPr bwMode="auto">
          <a:xfrm>
            <a:off x="6811849" y="5198294"/>
            <a:ext cx="4438650" cy="44160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2000" b="0" strike="noStrike" spc="-1" noProof="0" dirty="0">
                <a:solidFill>
                  <a:srgbClr val="000000"/>
                </a:solidFill>
                <a:latin typeface="+mj-lt"/>
                <a:ea typeface="DejaVu Sans"/>
              </a:rPr>
              <a:t>Truncated cone representing the elliptical contact area</a:t>
            </a:r>
          </a:p>
        </p:txBody>
      </p:sp>
      <p:pic>
        <p:nvPicPr>
          <p:cNvPr id="4" name="Picture 3" descr="Diagram of a crack with lines and words&#10;&#10;AI-generated content may be incorrect.">
            <a:extLst>
              <a:ext uri="{FF2B5EF4-FFF2-40B4-BE49-F238E27FC236}">
                <a16:creationId xmlns:a16="http://schemas.microsoft.com/office/drawing/2014/main" id="{578AC997-EB3F-799E-1696-40BA61B76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443706" y="2484120"/>
            <a:ext cx="3475792" cy="260684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EF6170C-DB94-7A6E-5546-1C4C6E15EA0B}"/>
              </a:ext>
            </a:extLst>
          </p:cNvPr>
          <p:cNvSpPr/>
          <p:nvPr/>
        </p:nvSpPr>
        <p:spPr bwMode="auto">
          <a:xfrm>
            <a:off x="3718560" y="3337560"/>
            <a:ext cx="182880" cy="182880"/>
          </a:xfrm>
          <a:prstGeom prst="ellipse">
            <a:avLst/>
          </a:prstGeom>
          <a:solidFill>
            <a:srgbClr val="1F4E7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955F1CE6-815E-7EDD-8DAF-45AA6FC3243A}"/>
              </a:ext>
            </a:extLst>
          </p:cNvPr>
          <p:cNvCxnSpPr>
            <a:cxnSpLocks/>
            <a:stCxn id="5" idx="4"/>
          </p:cNvCxnSpPr>
          <p:nvPr/>
        </p:nvCxnSpPr>
        <p:spPr bwMode="auto">
          <a:xfrm rot="16200000" flipH="1">
            <a:off x="5384292" y="1946148"/>
            <a:ext cx="819912" cy="39684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682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AB9D1575-D924-328F-49E4-8B6493B37A4B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8ED6A88-D9D4-8524-F36C-5ADEF0FDBC97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INTRODUCTION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50D5FEE-D998-9F9C-B271-DF9B40127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55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E4D0AD1-35FF-C5C2-2DEF-4F28DA39EFEB}"/>
              </a:ext>
            </a:extLst>
          </p:cNvPr>
          <p:cNvSpPr txBox="1"/>
          <p:nvPr/>
        </p:nvSpPr>
        <p:spPr bwMode="auto">
          <a:xfrm>
            <a:off x="919305" y="817701"/>
            <a:ext cx="6431281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Remaining useful life estimation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209790B-C8FC-3D85-713F-A78B703A41F3}"/>
                  </a:ext>
                </a:extLst>
              </p14:cNvPr>
              <p14:cNvContentPartPr/>
              <p14:nvPr/>
            </p14:nvContentPartPr>
            <p14:xfrm>
              <a:off x="-1881000" y="535577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209790B-C8FC-3D85-713F-A78B703A41F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887120" y="529457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3B79B166-90D5-6E7E-86D4-9D858B9AE074}"/>
              </a:ext>
            </a:extLst>
          </p:cNvPr>
          <p:cNvGrpSpPr/>
          <p:nvPr/>
        </p:nvGrpSpPr>
        <p:grpSpPr>
          <a:xfrm>
            <a:off x="1276353" y="1544424"/>
            <a:ext cx="4819647" cy="4419496"/>
            <a:chOff x="1601724" y="1544424"/>
            <a:chExt cx="4819647" cy="441949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5B993ED-64CD-A47B-12D1-2915FEC93596}"/>
                </a:ext>
              </a:extLst>
            </p:cNvPr>
            <p:cNvCxnSpPr>
              <a:cxnSpLocks/>
            </p:cNvCxnSpPr>
            <p:nvPr/>
          </p:nvCxnSpPr>
          <p:spPr>
            <a:xfrm>
              <a:off x="6421371" y="1828904"/>
              <a:ext cx="0" cy="4135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ZoneTexte 9">
              <a:extLst>
                <a:ext uri="{FF2B5EF4-FFF2-40B4-BE49-F238E27FC236}">
                  <a16:creationId xmlns:a16="http://schemas.microsoft.com/office/drawing/2014/main" id="{6529B44C-3D7A-BD6F-6F75-8719ECF22024}"/>
                </a:ext>
              </a:extLst>
            </p:cNvPr>
            <p:cNvSpPr txBox="1"/>
            <p:nvPr/>
          </p:nvSpPr>
          <p:spPr bwMode="auto">
            <a:xfrm>
              <a:off x="1601724" y="1544424"/>
              <a:ext cx="3996687" cy="671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GB" sz="2800" b="1" noProof="0" dirty="0">
                  <a:latin typeface="Calibri Light"/>
                </a:rPr>
                <a:t>Pointwise estimation </a:t>
              </a:r>
              <a:endParaRPr lang="en-GB" sz="2800" b="1" noProof="0" dirty="0"/>
            </a:p>
          </p:txBody>
        </p:sp>
      </p:grpSp>
      <p:sp>
        <p:nvSpPr>
          <p:cNvPr id="25" name="ZoneTexte 9">
            <a:extLst>
              <a:ext uri="{FF2B5EF4-FFF2-40B4-BE49-F238E27FC236}">
                <a16:creationId xmlns:a16="http://schemas.microsoft.com/office/drawing/2014/main" id="{E4B33513-C377-642E-9222-C2B6C01B5377}"/>
              </a:ext>
            </a:extLst>
          </p:cNvPr>
          <p:cNvSpPr txBox="1"/>
          <p:nvPr/>
        </p:nvSpPr>
        <p:spPr bwMode="auto">
          <a:xfrm>
            <a:off x="219927" y="2291998"/>
            <a:ext cx="5784634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Simple model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Quick inference (estimation at the initial state)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Restricting assumptions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GB" sz="2400" noProof="0" dirty="0">
              <a:latin typeface="Calibri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12">
                <a:extLst>
                  <a:ext uri="{FF2B5EF4-FFF2-40B4-BE49-F238E27FC236}">
                    <a16:creationId xmlns:a16="http://schemas.microsoft.com/office/drawing/2014/main" id="{D3BA5D8C-8B89-B48B-634C-40518611039C}"/>
                  </a:ext>
                </a:extLst>
              </p:cNvPr>
              <p:cNvSpPr txBox="1"/>
              <p:nvPr/>
            </p:nvSpPr>
            <p:spPr bwMode="auto">
              <a:xfrm>
                <a:off x="1537894" y="4849137"/>
                <a:ext cx="3148700" cy="794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noProof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2400" b="0" i="1" noProof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GB" sz="24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noProof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GB" sz="2400" b="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2400" b="0" i="0" noProof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GB" sz="24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noProof="0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GB" sz="2400" b="0" i="1" noProof="0" smtClean="0">
                                      <a:latin typeface="Cambria Math" panose="02040503050406030204" pitchFamily="18" charset="0"/>
                                    </a:rPr>
                                    <m:t>𝑝𝑙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GB" sz="2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noProof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GB" sz="2400" noProof="0" dirty="0"/>
              </a:p>
            </p:txBody>
          </p:sp>
        </mc:Choice>
        <mc:Fallback xmlns="">
          <p:sp>
            <p:nvSpPr>
              <p:cNvPr id="26" name="ZoneTexte 12">
                <a:extLst>
                  <a:ext uri="{FF2B5EF4-FFF2-40B4-BE49-F238E27FC236}">
                    <a16:creationId xmlns:a16="http://schemas.microsoft.com/office/drawing/2014/main" id="{D3BA5D8C-8B89-B48B-634C-405186110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37894" y="4849137"/>
                <a:ext cx="3148700" cy="7947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Shape 3">
            <a:extLst>
              <a:ext uri="{FF2B5EF4-FFF2-40B4-BE49-F238E27FC236}">
                <a16:creationId xmlns:a16="http://schemas.microsoft.com/office/drawing/2014/main" id="{0CBC3189-45A0-4221-D108-921E36800C76}"/>
              </a:ext>
            </a:extLst>
          </p:cNvPr>
          <p:cNvSpPr/>
          <p:nvPr/>
        </p:nvSpPr>
        <p:spPr bwMode="auto">
          <a:xfrm>
            <a:off x="570905" y="5653841"/>
            <a:ext cx="5082679" cy="71374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2000" b="0" strike="noStrike" spc="-1" noProof="0" dirty="0">
                <a:solidFill>
                  <a:srgbClr val="000000"/>
                </a:solidFill>
                <a:latin typeface="+mj-lt"/>
                <a:ea typeface="DejaVu Sans"/>
              </a:rPr>
              <a:t>Coffin-Manson law</a:t>
            </a:r>
          </a:p>
        </p:txBody>
      </p:sp>
    </p:spTree>
    <p:extLst>
      <p:ext uri="{BB962C8B-B14F-4D97-AF65-F5344CB8AC3E}">
        <p14:creationId xmlns:p14="http://schemas.microsoft.com/office/powerpoint/2010/main" val="2750180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B58E485F-C35B-A97C-9E9A-EAABF751B31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00A5E8E9-587F-C446-CE1D-665D52636F1E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INTRODUCTION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9C3EA8B-6435-2138-6DB2-6E9E26EC2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56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E67AF0C-FF33-541B-019B-23B2552F48F1}"/>
              </a:ext>
            </a:extLst>
          </p:cNvPr>
          <p:cNvSpPr txBox="1"/>
          <p:nvPr/>
        </p:nvSpPr>
        <p:spPr bwMode="auto">
          <a:xfrm>
            <a:off x="919305" y="817701"/>
            <a:ext cx="6431281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Remaining useful life estimation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6CCF194-66AD-F923-BB1B-0EC073D00608}"/>
                  </a:ext>
                </a:extLst>
              </p14:cNvPr>
              <p14:cNvContentPartPr/>
              <p14:nvPr/>
            </p14:nvContentPartPr>
            <p14:xfrm>
              <a:off x="-1881000" y="535577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6CCF194-66AD-F923-BB1B-0EC073D006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887120" y="529457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AA4800DB-719E-DD89-DCE1-6F7990B6505E}"/>
              </a:ext>
            </a:extLst>
          </p:cNvPr>
          <p:cNvGrpSpPr/>
          <p:nvPr/>
        </p:nvGrpSpPr>
        <p:grpSpPr>
          <a:xfrm>
            <a:off x="1276353" y="1544424"/>
            <a:ext cx="9639295" cy="4419496"/>
            <a:chOff x="1601724" y="1544424"/>
            <a:chExt cx="9639295" cy="441949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B7AEF99-BB81-CD79-0A88-BC5DE0D9BB3F}"/>
                </a:ext>
              </a:extLst>
            </p:cNvPr>
            <p:cNvCxnSpPr>
              <a:cxnSpLocks/>
            </p:cNvCxnSpPr>
            <p:nvPr/>
          </p:nvCxnSpPr>
          <p:spPr>
            <a:xfrm>
              <a:off x="6421371" y="1828904"/>
              <a:ext cx="0" cy="4135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16300BB-8264-5F5C-5F5E-05D20E14130F}"/>
                </a:ext>
              </a:extLst>
            </p:cNvPr>
            <p:cNvGrpSpPr/>
            <p:nvPr/>
          </p:nvGrpSpPr>
          <p:grpSpPr>
            <a:xfrm>
              <a:off x="1601724" y="1544424"/>
              <a:ext cx="9639295" cy="671851"/>
              <a:chOff x="1601724" y="1544424"/>
              <a:chExt cx="9639295" cy="671851"/>
            </a:xfrm>
          </p:grpSpPr>
          <p:sp>
            <p:nvSpPr>
              <p:cNvPr id="19" name="ZoneTexte 9">
                <a:extLst>
                  <a:ext uri="{FF2B5EF4-FFF2-40B4-BE49-F238E27FC236}">
                    <a16:creationId xmlns:a16="http://schemas.microsoft.com/office/drawing/2014/main" id="{015E200A-7A2B-CD6F-FE5E-54F4D7B792C8}"/>
                  </a:ext>
                </a:extLst>
              </p:cNvPr>
              <p:cNvSpPr txBox="1"/>
              <p:nvPr/>
            </p:nvSpPr>
            <p:spPr bwMode="auto">
              <a:xfrm>
                <a:off x="1601724" y="1544424"/>
                <a:ext cx="3996687" cy="671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GB" sz="2800" b="1" noProof="0" dirty="0">
                    <a:latin typeface="Calibri Light"/>
                  </a:rPr>
                  <a:t>Pointwise estimation </a:t>
                </a:r>
                <a:endParaRPr lang="en-GB" sz="2800" b="1" noProof="0" dirty="0"/>
              </a:p>
            </p:txBody>
          </p:sp>
          <p:sp>
            <p:nvSpPr>
              <p:cNvPr id="20" name="ZoneTexte 9">
                <a:extLst>
                  <a:ext uri="{FF2B5EF4-FFF2-40B4-BE49-F238E27FC236}">
                    <a16:creationId xmlns:a16="http://schemas.microsoft.com/office/drawing/2014/main" id="{5B4182B3-DF47-A137-3C42-5A78EA8AA6A6}"/>
                  </a:ext>
                </a:extLst>
              </p:cNvPr>
              <p:cNvSpPr txBox="1"/>
              <p:nvPr/>
            </p:nvSpPr>
            <p:spPr bwMode="auto">
              <a:xfrm>
                <a:off x="6980173" y="1544424"/>
                <a:ext cx="4260846" cy="671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GB" sz="2800" b="1" noProof="0" dirty="0">
                    <a:latin typeface="Calibri Light"/>
                  </a:rPr>
                  <a:t>Sequence-based estimation </a:t>
                </a:r>
                <a:endParaRPr lang="en-GB" sz="2800" b="1" noProof="0" dirty="0"/>
              </a:p>
            </p:txBody>
          </p:sp>
        </p:grpSp>
      </p:grpSp>
      <p:sp>
        <p:nvSpPr>
          <p:cNvPr id="25" name="ZoneTexte 9">
            <a:extLst>
              <a:ext uri="{FF2B5EF4-FFF2-40B4-BE49-F238E27FC236}">
                <a16:creationId xmlns:a16="http://schemas.microsoft.com/office/drawing/2014/main" id="{E229E89B-BDD6-32A2-680A-52BD8A176F60}"/>
              </a:ext>
            </a:extLst>
          </p:cNvPr>
          <p:cNvSpPr txBox="1"/>
          <p:nvPr/>
        </p:nvSpPr>
        <p:spPr bwMode="auto">
          <a:xfrm>
            <a:off x="219927" y="2291998"/>
            <a:ext cx="5784634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Simple model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Quick inference (estimation at the initial state)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Restricting assumptions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GB" sz="2400" noProof="0" dirty="0">
              <a:latin typeface="Calibri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12">
                <a:extLst>
                  <a:ext uri="{FF2B5EF4-FFF2-40B4-BE49-F238E27FC236}">
                    <a16:creationId xmlns:a16="http://schemas.microsoft.com/office/drawing/2014/main" id="{49156508-2640-AE03-386A-661996E08C8A}"/>
                  </a:ext>
                </a:extLst>
              </p:cNvPr>
              <p:cNvSpPr txBox="1"/>
              <p:nvPr/>
            </p:nvSpPr>
            <p:spPr bwMode="auto">
              <a:xfrm>
                <a:off x="1537894" y="4849137"/>
                <a:ext cx="3148700" cy="794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noProof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2400" b="0" i="1" noProof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GB" sz="24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noProof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GB" sz="2400" b="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2400" b="0" i="0" noProof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GB" sz="24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noProof="0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GB" sz="2400" b="0" i="1" noProof="0" smtClean="0">
                                      <a:latin typeface="Cambria Math" panose="02040503050406030204" pitchFamily="18" charset="0"/>
                                    </a:rPr>
                                    <m:t>𝑝𝑙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GB" sz="2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noProof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GB" sz="2400" noProof="0" dirty="0"/>
              </a:p>
            </p:txBody>
          </p:sp>
        </mc:Choice>
        <mc:Fallback xmlns="">
          <p:sp>
            <p:nvSpPr>
              <p:cNvPr id="26" name="ZoneTexte 12">
                <a:extLst>
                  <a:ext uri="{FF2B5EF4-FFF2-40B4-BE49-F238E27FC236}">
                    <a16:creationId xmlns:a16="http://schemas.microsoft.com/office/drawing/2014/main" id="{49156508-2640-AE03-386A-661996E08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37894" y="4849137"/>
                <a:ext cx="3148700" cy="7947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ZoneTexte 9">
            <a:extLst>
              <a:ext uri="{FF2B5EF4-FFF2-40B4-BE49-F238E27FC236}">
                <a16:creationId xmlns:a16="http://schemas.microsoft.com/office/drawing/2014/main" id="{5ADDD0AB-1CD6-A654-C84F-A8DFBA56DCCF}"/>
              </a:ext>
            </a:extLst>
          </p:cNvPr>
          <p:cNvSpPr txBox="1"/>
          <p:nvPr/>
        </p:nvSpPr>
        <p:spPr bwMode="auto">
          <a:xfrm>
            <a:off x="6407366" y="2291998"/>
            <a:ext cx="5784634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Complex model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Slow inference (estimation after every loading cycle)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Robust to load variation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GB" sz="2400" noProof="0" dirty="0">
              <a:latin typeface="Calibri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10">
                <a:extLst>
                  <a:ext uri="{FF2B5EF4-FFF2-40B4-BE49-F238E27FC236}">
                    <a16:creationId xmlns:a16="http://schemas.microsoft.com/office/drawing/2014/main" id="{C485AE11-6706-F07E-4017-E6F85583315F}"/>
                  </a:ext>
                </a:extLst>
              </p:cNvPr>
              <p:cNvSpPr txBox="1"/>
              <p:nvPr/>
            </p:nvSpPr>
            <p:spPr bwMode="auto">
              <a:xfrm>
                <a:off x="7725333" y="4676205"/>
                <a:ext cx="3148700" cy="11406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2400" b="0" i="0" noProof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GB" sz="2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noProof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GB" sz="2400" b="0" i="1" noProof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GB" sz="2400" b="0" i="0" noProof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400" b="0" i="1" noProof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 sz="24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noProof="0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GB" sz="2400" b="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2400" b="0" i="0" noProof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GB" sz="2400" b="0" i="1" noProof="0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d>
                        </m:e>
                        <m:sup>
                          <m:r>
                            <a:rPr lang="en-GB" sz="2400" b="0" i="1" noProof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GB" sz="2400" b="0" i="1" noProof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400" noProof="0" dirty="0"/>
              </a:p>
            </p:txBody>
          </p:sp>
        </mc:Choice>
        <mc:Fallback xmlns="">
          <p:sp>
            <p:nvSpPr>
              <p:cNvPr id="28" name="ZoneTexte 10">
                <a:extLst>
                  <a:ext uri="{FF2B5EF4-FFF2-40B4-BE49-F238E27FC236}">
                    <a16:creationId xmlns:a16="http://schemas.microsoft.com/office/drawing/2014/main" id="{C485AE11-6706-F07E-4017-E6F855833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25333" y="4676205"/>
                <a:ext cx="3148700" cy="11406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Shape 3">
            <a:extLst>
              <a:ext uri="{FF2B5EF4-FFF2-40B4-BE49-F238E27FC236}">
                <a16:creationId xmlns:a16="http://schemas.microsoft.com/office/drawing/2014/main" id="{5280B4A4-6E43-5B40-6657-F68BB50FE38D}"/>
              </a:ext>
            </a:extLst>
          </p:cNvPr>
          <p:cNvSpPr/>
          <p:nvPr/>
        </p:nvSpPr>
        <p:spPr bwMode="auto">
          <a:xfrm>
            <a:off x="570905" y="5653841"/>
            <a:ext cx="5082679" cy="71374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2000" b="0" strike="noStrike" spc="-1" noProof="0" dirty="0">
                <a:solidFill>
                  <a:srgbClr val="000000"/>
                </a:solidFill>
                <a:latin typeface="+mj-lt"/>
                <a:ea typeface="DejaVu Sans"/>
              </a:rPr>
              <a:t>Coffin-Manson law</a:t>
            </a:r>
          </a:p>
        </p:txBody>
      </p:sp>
      <p:sp>
        <p:nvSpPr>
          <p:cNvPr id="30" name="TextShape 3">
            <a:extLst>
              <a:ext uri="{FF2B5EF4-FFF2-40B4-BE49-F238E27FC236}">
                <a16:creationId xmlns:a16="http://schemas.microsoft.com/office/drawing/2014/main" id="{50ADA0EB-C1C3-64CB-4459-8B88409BAE0E}"/>
              </a:ext>
            </a:extLst>
          </p:cNvPr>
          <p:cNvSpPr/>
          <p:nvPr/>
        </p:nvSpPr>
        <p:spPr bwMode="auto">
          <a:xfrm>
            <a:off x="6758344" y="5653841"/>
            <a:ext cx="5082679" cy="71374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2000" b="0" strike="noStrike" spc="-1" noProof="0" dirty="0">
                <a:solidFill>
                  <a:srgbClr val="000000"/>
                </a:solidFill>
                <a:latin typeface="+mj-lt"/>
                <a:ea typeface="DejaVu Sans"/>
              </a:rPr>
              <a:t>Paris’ law</a:t>
            </a:r>
          </a:p>
        </p:txBody>
      </p:sp>
    </p:spTree>
    <p:extLst>
      <p:ext uri="{BB962C8B-B14F-4D97-AF65-F5344CB8AC3E}">
        <p14:creationId xmlns:p14="http://schemas.microsoft.com/office/powerpoint/2010/main" val="11852382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C74C15EA-5683-DE61-9C7D-06B6CE84E28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A2EDC635-217D-3B84-83D7-7F61CABA0D91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INTRODUCTION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9B186AA-68FA-6E70-AAC9-C8C511DAC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57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F008390-02A3-CE49-DC24-919865009D59}"/>
              </a:ext>
            </a:extLst>
          </p:cNvPr>
          <p:cNvSpPr txBox="1"/>
          <p:nvPr/>
        </p:nvSpPr>
        <p:spPr bwMode="auto">
          <a:xfrm>
            <a:off x="919305" y="817701"/>
            <a:ext cx="6431281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Remaining useful life estimation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AD6C0E2-BDD3-5444-3928-4AE5B3ADFD14}"/>
                  </a:ext>
                </a:extLst>
              </p14:cNvPr>
              <p14:cNvContentPartPr/>
              <p14:nvPr/>
            </p14:nvContentPartPr>
            <p14:xfrm>
              <a:off x="-1881000" y="535577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AD6C0E2-BDD3-5444-3928-4AE5B3ADFD1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887120" y="529457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A7DE78AB-AEE2-2062-4B49-C1AE585F4FF0}"/>
              </a:ext>
            </a:extLst>
          </p:cNvPr>
          <p:cNvGrpSpPr/>
          <p:nvPr/>
        </p:nvGrpSpPr>
        <p:grpSpPr>
          <a:xfrm>
            <a:off x="1276353" y="1544424"/>
            <a:ext cx="9639295" cy="4419496"/>
            <a:chOff x="1601724" y="1544424"/>
            <a:chExt cx="9639295" cy="441949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B5733D4-7720-D0E1-0767-3049FB4639B8}"/>
                </a:ext>
              </a:extLst>
            </p:cNvPr>
            <p:cNvCxnSpPr>
              <a:cxnSpLocks/>
            </p:cNvCxnSpPr>
            <p:nvPr/>
          </p:nvCxnSpPr>
          <p:spPr>
            <a:xfrm>
              <a:off x="6421371" y="1828904"/>
              <a:ext cx="0" cy="4135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D179BF8-019C-7DC1-8BE6-77CC0E8DE0DA}"/>
                </a:ext>
              </a:extLst>
            </p:cNvPr>
            <p:cNvGrpSpPr/>
            <p:nvPr/>
          </p:nvGrpSpPr>
          <p:grpSpPr>
            <a:xfrm>
              <a:off x="1601724" y="1544424"/>
              <a:ext cx="9639295" cy="671851"/>
              <a:chOff x="1601724" y="1544424"/>
              <a:chExt cx="9639295" cy="671851"/>
            </a:xfrm>
          </p:grpSpPr>
          <p:sp>
            <p:nvSpPr>
              <p:cNvPr id="19" name="ZoneTexte 9">
                <a:extLst>
                  <a:ext uri="{FF2B5EF4-FFF2-40B4-BE49-F238E27FC236}">
                    <a16:creationId xmlns:a16="http://schemas.microsoft.com/office/drawing/2014/main" id="{FA97CDA1-EA1A-775D-D0B8-6ECE9578DD2A}"/>
                  </a:ext>
                </a:extLst>
              </p:cNvPr>
              <p:cNvSpPr txBox="1"/>
              <p:nvPr/>
            </p:nvSpPr>
            <p:spPr bwMode="auto">
              <a:xfrm>
                <a:off x="1601724" y="1544424"/>
                <a:ext cx="3996687" cy="671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GB" sz="2800" b="1" noProof="0" dirty="0">
                    <a:latin typeface="Calibri Light"/>
                  </a:rPr>
                  <a:t>Pointwise estimation </a:t>
                </a:r>
                <a:endParaRPr lang="en-GB" sz="2800" b="1" noProof="0" dirty="0"/>
              </a:p>
            </p:txBody>
          </p:sp>
          <p:sp>
            <p:nvSpPr>
              <p:cNvPr id="20" name="ZoneTexte 9">
                <a:extLst>
                  <a:ext uri="{FF2B5EF4-FFF2-40B4-BE49-F238E27FC236}">
                    <a16:creationId xmlns:a16="http://schemas.microsoft.com/office/drawing/2014/main" id="{DD256CA3-5CD3-2CED-84BC-713A70AB9CC5}"/>
                  </a:ext>
                </a:extLst>
              </p:cNvPr>
              <p:cNvSpPr txBox="1"/>
              <p:nvPr/>
            </p:nvSpPr>
            <p:spPr bwMode="auto">
              <a:xfrm>
                <a:off x="6980173" y="1544424"/>
                <a:ext cx="4260846" cy="671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GB" sz="2800" b="1" noProof="0" dirty="0">
                    <a:latin typeface="Calibri Light"/>
                  </a:rPr>
                  <a:t>Sequence-based estimation </a:t>
                </a:r>
                <a:endParaRPr lang="en-GB" sz="2800" b="1" noProof="0" dirty="0"/>
              </a:p>
            </p:txBody>
          </p:sp>
        </p:grpSp>
      </p:grpSp>
      <p:sp>
        <p:nvSpPr>
          <p:cNvPr id="25" name="ZoneTexte 9">
            <a:extLst>
              <a:ext uri="{FF2B5EF4-FFF2-40B4-BE49-F238E27FC236}">
                <a16:creationId xmlns:a16="http://schemas.microsoft.com/office/drawing/2014/main" id="{9B81CBEA-5104-80FA-C34C-0975E2B9D164}"/>
              </a:ext>
            </a:extLst>
          </p:cNvPr>
          <p:cNvSpPr txBox="1"/>
          <p:nvPr/>
        </p:nvSpPr>
        <p:spPr bwMode="auto">
          <a:xfrm>
            <a:off x="219927" y="2291998"/>
            <a:ext cx="5784634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Simple model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Quick inference (estimation at the initial state)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Restricting assumptions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GB" sz="2400" noProof="0" dirty="0">
              <a:latin typeface="Calibri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12">
                <a:extLst>
                  <a:ext uri="{FF2B5EF4-FFF2-40B4-BE49-F238E27FC236}">
                    <a16:creationId xmlns:a16="http://schemas.microsoft.com/office/drawing/2014/main" id="{5195067C-BE57-D3B8-D76A-3820019895B2}"/>
                  </a:ext>
                </a:extLst>
              </p:cNvPr>
              <p:cNvSpPr txBox="1"/>
              <p:nvPr/>
            </p:nvSpPr>
            <p:spPr bwMode="auto">
              <a:xfrm>
                <a:off x="1537894" y="4849137"/>
                <a:ext cx="3148700" cy="794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noProof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2400" b="0" i="1" noProof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GB" sz="24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noProof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GB" sz="2400" b="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2400" b="0" i="0" noProof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GB" sz="24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noProof="0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GB" sz="2400" b="0" i="1" noProof="0" smtClean="0">
                                      <a:latin typeface="Cambria Math" panose="02040503050406030204" pitchFamily="18" charset="0"/>
                                    </a:rPr>
                                    <m:t>𝑝𝑙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GB" sz="2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noProof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GB" sz="2400" noProof="0" dirty="0"/>
              </a:p>
            </p:txBody>
          </p:sp>
        </mc:Choice>
        <mc:Fallback xmlns="">
          <p:sp>
            <p:nvSpPr>
              <p:cNvPr id="26" name="ZoneTexte 12">
                <a:extLst>
                  <a:ext uri="{FF2B5EF4-FFF2-40B4-BE49-F238E27FC236}">
                    <a16:creationId xmlns:a16="http://schemas.microsoft.com/office/drawing/2014/main" id="{5195067C-BE57-D3B8-D76A-382001989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37894" y="4849137"/>
                <a:ext cx="3148700" cy="7947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ZoneTexte 9">
            <a:extLst>
              <a:ext uri="{FF2B5EF4-FFF2-40B4-BE49-F238E27FC236}">
                <a16:creationId xmlns:a16="http://schemas.microsoft.com/office/drawing/2014/main" id="{B99B332C-1954-F0C0-C910-56F6D53AB64E}"/>
              </a:ext>
            </a:extLst>
          </p:cNvPr>
          <p:cNvSpPr txBox="1"/>
          <p:nvPr/>
        </p:nvSpPr>
        <p:spPr bwMode="auto">
          <a:xfrm>
            <a:off x="6407366" y="2291998"/>
            <a:ext cx="5784634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Uses feedback loops (health indicator + finite element model)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GB" sz="2400" noProof="0" dirty="0">
              <a:latin typeface="Calibri Light"/>
            </a:endParaRPr>
          </a:p>
        </p:txBody>
      </p:sp>
      <p:sp>
        <p:nvSpPr>
          <p:cNvPr id="29" name="TextShape 3">
            <a:extLst>
              <a:ext uri="{FF2B5EF4-FFF2-40B4-BE49-F238E27FC236}">
                <a16:creationId xmlns:a16="http://schemas.microsoft.com/office/drawing/2014/main" id="{803AEBEC-34AC-C928-CBB8-69353FF6DE51}"/>
              </a:ext>
            </a:extLst>
          </p:cNvPr>
          <p:cNvSpPr/>
          <p:nvPr/>
        </p:nvSpPr>
        <p:spPr bwMode="auto">
          <a:xfrm>
            <a:off x="570905" y="5653841"/>
            <a:ext cx="5082679" cy="71374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2000" b="0" strike="noStrike" spc="-1" noProof="0" dirty="0">
                <a:solidFill>
                  <a:srgbClr val="000000"/>
                </a:solidFill>
                <a:latin typeface="+mj-lt"/>
                <a:ea typeface="DejaVu Sans"/>
              </a:rPr>
              <a:t>Coffin-Manson law</a:t>
            </a:r>
          </a:p>
        </p:txBody>
      </p:sp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3393EDC-7D06-8D4B-E5E0-EE61118A1E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86687" y="3429000"/>
            <a:ext cx="2987113" cy="2228725"/>
          </a:xfrm>
          <a:prstGeom prst="rect">
            <a:avLst/>
          </a:prstGeom>
        </p:spPr>
      </p:pic>
      <p:sp>
        <p:nvSpPr>
          <p:cNvPr id="9" name="TextShape 3">
            <a:extLst>
              <a:ext uri="{FF2B5EF4-FFF2-40B4-BE49-F238E27FC236}">
                <a16:creationId xmlns:a16="http://schemas.microsoft.com/office/drawing/2014/main" id="{73746F3F-484A-74BC-3C62-0D12BA66DEAC}"/>
              </a:ext>
            </a:extLst>
          </p:cNvPr>
          <p:cNvSpPr/>
          <p:nvPr/>
        </p:nvSpPr>
        <p:spPr bwMode="auto">
          <a:xfrm>
            <a:off x="6511479" y="5643906"/>
            <a:ext cx="5082679" cy="71374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2000" b="0" strike="noStrike" spc="-1" noProof="0" dirty="0">
                <a:solidFill>
                  <a:srgbClr val="000000"/>
                </a:solidFill>
                <a:latin typeface="+mj-lt"/>
                <a:ea typeface="DejaVu Sans"/>
              </a:rPr>
              <a:t>Evolution of the health indicator with respect to the number of loading cycles</a:t>
            </a:r>
          </a:p>
        </p:txBody>
      </p:sp>
    </p:spTree>
    <p:extLst>
      <p:ext uri="{BB962C8B-B14F-4D97-AF65-F5344CB8AC3E}">
        <p14:creationId xmlns:p14="http://schemas.microsoft.com/office/powerpoint/2010/main" val="34774262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82EF8935-F942-317E-C383-B2E39E7B323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A8F62209-1AEF-88A8-7441-0B5F2F876732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INTRODUCTION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E84341A-50B5-602C-5963-DE76AB102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58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19862F3-C6F1-A3CD-146D-F68E664C9481}"/>
              </a:ext>
            </a:extLst>
          </p:cNvPr>
          <p:cNvSpPr txBox="1"/>
          <p:nvPr/>
        </p:nvSpPr>
        <p:spPr bwMode="auto">
          <a:xfrm>
            <a:off x="919305" y="817701"/>
            <a:ext cx="6431281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Remaining useful life estimation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12BECA5-9582-D1DC-302B-F65253D41E2A}"/>
                  </a:ext>
                </a:extLst>
              </p14:cNvPr>
              <p14:cNvContentPartPr/>
              <p14:nvPr/>
            </p14:nvContentPartPr>
            <p14:xfrm>
              <a:off x="-1881000" y="535577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12BECA5-9582-D1DC-302B-F65253D41E2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887120" y="529457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93FD5839-45B1-B9B7-1C24-8798C7E36F3A}"/>
              </a:ext>
            </a:extLst>
          </p:cNvPr>
          <p:cNvGrpSpPr/>
          <p:nvPr/>
        </p:nvGrpSpPr>
        <p:grpSpPr>
          <a:xfrm>
            <a:off x="1276353" y="1544424"/>
            <a:ext cx="9639295" cy="4419496"/>
            <a:chOff x="1601724" y="1544424"/>
            <a:chExt cx="9639295" cy="441949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55A20F3-6E9C-EB96-037E-637126B5F312}"/>
                </a:ext>
              </a:extLst>
            </p:cNvPr>
            <p:cNvCxnSpPr>
              <a:cxnSpLocks/>
            </p:cNvCxnSpPr>
            <p:nvPr/>
          </p:nvCxnSpPr>
          <p:spPr>
            <a:xfrm>
              <a:off x="6421371" y="1828904"/>
              <a:ext cx="0" cy="4135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E275F1C-5989-06C2-1F85-84F6066D2766}"/>
                </a:ext>
              </a:extLst>
            </p:cNvPr>
            <p:cNvGrpSpPr/>
            <p:nvPr/>
          </p:nvGrpSpPr>
          <p:grpSpPr>
            <a:xfrm>
              <a:off x="1601724" y="1544424"/>
              <a:ext cx="9639295" cy="671851"/>
              <a:chOff x="1601724" y="1544424"/>
              <a:chExt cx="9639295" cy="671851"/>
            </a:xfrm>
          </p:grpSpPr>
          <p:sp>
            <p:nvSpPr>
              <p:cNvPr id="19" name="ZoneTexte 9">
                <a:extLst>
                  <a:ext uri="{FF2B5EF4-FFF2-40B4-BE49-F238E27FC236}">
                    <a16:creationId xmlns:a16="http://schemas.microsoft.com/office/drawing/2014/main" id="{4F6A0A57-251E-D582-FD4E-EC5316CE8AD7}"/>
                  </a:ext>
                </a:extLst>
              </p:cNvPr>
              <p:cNvSpPr txBox="1"/>
              <p:nvPr/>
            </p:nvSpPr>
            <p:spPr bwMode="auto">
              <a:xfrm>
                <a:off x="1601724" y="1544424"/>
                <a:ext cx="3996687" cy="671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GB" sz="2800" b="1" noProof="0" dirty="0">
                    <a:latin typeface="Calibri Light"/>
                  </a:rPr>
                  <a:t>Pointwise estimation </a:t>
                </a:r>
                <a:endParaRPr lang="en-GB" sz="2800" b="1" noProof="0" dirty="0"/>
              </a:p>
            </p:txBody>
          </p:sp>
          <p:sp>
            <p:nvSpPr>
              <p:cNvPr id="20" name="ZoneTexte 9">
                <a:extLst>
                  <a:ext uri="{FF2B5EF4-FFF2-40B4-BE49-F238E27FC236}">
                    <a16:creationId xmlns:a16="http://schemas.microsoft.com/office/drawing/2014/main" id="{B624B172-0477-0FD9-BC2E-CFE10133A4A8}"/>
                  </a:ext>
                </a:extLst>
              </p:cNvPr>
              <p:cNvSpPr txBox="1"/>
              <p:nvPr/>
            </p:nvSpPr>
            <p:spPr bwMode="auto">
              <a:xfrm>
                <a:off x="6980173" y="1544424"/>
                <a:ext cx="4260846" cy="671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GB" sz="2800" b="1" noProof="0" dirty="0">
                    <a:latin typeface="Calibri Light"/>
                  </a:rPr>
                  <a:t>Sequence-based estimation </a:t>
                </a:r>
                <a:endParaRPr lang="en-GB" sz="2800" b="1" noProof="0" dirty="0"/>
              </a:p>
            </p:txBody>
          </p:sp>
        </p:grpSp>
      </p:grpSp>
      <p:sp>
        <p:nvSpPr>
          <p:cNvPr id="25" name="ZoneTexte 9">
            <a:extLst>
              <a:ext uri="{FF2B5EF4-FFF2-40B4-BE49-F238E27FC236}">
                <a16:creationId xmlns:a16="http://schemas.microsoft.com/office/drawing/2014/main" id="{EFC0790A-0F40-4530-59FE-433F971C86B0}"/>
              </a:ext>
            </a:extLst>
          </p:cNvPr>
          <p:cNvSpPr txBox="1"/>
          <p:nvPr/>
        </p:nvSpPr>
        <p:spPr bwMode="auto">
          <a:xfrm>
            <a:off x="219927" y="2291998"/>
            <a:ext cx="5784634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Simple model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Quick inference (estimation at the initial state)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Restricting assumptions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GB" sz="2400" noProof="0" dirty="0">
              <a:latin typeface="Calibri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12">
                <a:extLst>
                  <a:ext uri="{FF2B5EF4-FFF2-40B4-BE49-F238E27FC236}">
                    <a16:creationId xmlns:a16="http://schemas.microsoft.com/office/drawing/2014/main" id="{4BBAB986-6168-F96F-FA56-F2D8C5EA3292}"/>
                  </a:ext>
                </a:extLst>
              </p:cNvPr>
              <p:cNvSpPr txBox="1"/>
              <p:nvPr/>
            </p:nvSpPr>
            <p:spPr bwMode="auto">
              <a:xfrm>
                <a:off x="1537894" y="4849137"/>
                <a:ext cx="3148700" cy="794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noProof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2400" b="0" i="1" noProof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GB" sz="24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noProof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GB" sz="2400" b="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2400" b="0" i="0" noProof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GB" sz="24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noProof="0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GB" sz="2400" b="0" i="1" noProof="0" smtClean="0">
                                      <a:latin typeface="Cambria Math" panose="02040503050406030204" pitchFamily="18" charset="0"/>
                                    </a:rPr>
                                    <m:t>𝑝𝑙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GB" sz="2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noProof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GB" sz="2400" noProof="0" dirty="0"/>
              </a:p>
            </p:txBody>
          </p:sp>
        </mc:Choice>
        <mc:Fallback xmlns="">
          <p:sp>
            <p:nvSpPr>
              <p:cNvPr id="26" name="ZoneTexte 12">
                <a:extLst>
                  <a:ext uri="{FF2B5EF4-FFF2-40B4-BE49-F238E27FC236}">
                    <a16:creationId xmlns:a16="http://schemas.microsoft.com/office/drawing/2014/main" id="{4BBAB986-6168-F96F-FA56-F2D8C5EA3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37894" y="4849137"/>
                <a:ext cx="3148700" cy="7947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ZoneTexte 9">
            <a:extLst>
              <a:ext uri="{FF2B5EF4-FFF2-40B4-BE49-F238E27FC236}">
                <a16:creationId xmlns:a16="http://schemas.microsoft.com/office/drawing/2014/main" id="{CC5C584A-2076-F6BC-A778-93E53745D7E4}"/>
              </a:ext>
            </a:extLst>
          </p:cNvPr>
          <p:cNvSpPr txBox="1"/>
          <p:nvPr/>
        </p:nvSpPr>
        <p:spPr bwMode="auto">
          <a:xfrm>
            <a:off x="6407366" y="2291998"/>
            <a:ext cx="5784634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Uses feedback loops (health indicator + </a:t>
            </a:r>
            <a:r>
              <a:rPr lang="en-GB" sz="2400" noProof="0" dirty="0">
                <a:solidFill>
                  <a:srgbClr val="FF0000"/>
                </a:solidFill>
                <a:latin typeface="Calibri Light"/>
              </a:rPr>
              <a:t>surrogate machine learning model</a:t>
            </a:r>
            <a:r>
              <a:rPr lang="en-GB" sz="2400" noProof="0" dirty="0">
                <a:latin typeface="Calibri Light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GB" sz="2400" noProof="0" dirty="0">
              <a:latin typeface="Calibri Light"/>
            </a:endParaRPr>
          </a:p>
        </p:txBody>
      </p:sp>
      <p:sp>
        <p:nvSpPr>
          <p:cNvPr id="29" name="TextShape 3">
            <a:extLst>
              <a:ext uri="{FF2B5EF4-FFF2-40B4-BE49-F238E27FC236}">
                <a16:creationId xmlns:a16="http://schemas.microsoft.com/office/drawing/2014/main" id="{D56ABD57-E696-D0EA-9C1C-C8DDCFBBC9EB}"/>
              </a:ext>
            </a:extLst>
          </p:cNvPr>
          <p:cNvSpPr/>
          <p:nvPr/>
        </p:nvSpPr>
        <p:spPr bwMode="auto">
          <a:xfrm>
            <a:off x="570905" y="5653841"/>
            <a:ext cx="5082679" cy="71374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2000" b="0" strike="noStrike" spc="-1" noProof="0" dirty="0">
                <a:solidFill>
                  <a:srgbClr val="000000"/>
                </a:solidFill>
                <a:latin typeface="+mj-lt"/>
                <a:ea typeface="DejaVu Sans"/>
              </a:rPr>
              <a:t>Coffin-Manson law</a:t>
            </a:r>
          </a:p>
        </p:txBody>
      </p:sp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8C7C45C-7B9B-D251-082E-3C986D1C70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86687" y="3429000"/>
            <a:ext cx="2987113" cy="2228725"/>
          </a:xfrm>
          <a:prstGeom prst="rect">
            <a:avLst/>
          </a:prstGeom>
        </p:spPr>
      </p:pic>
      <p:sp>
        <p:nvSpPr>
          <p:cNvPr id="9" name="TextShape 3">
            <a:extLst>
              <a:ext uri="{FF2B5EF4-FFF2-40B4-BE49-F238E27FC236}">
                <a16:creationId xmlns:a16="http://schemas.microsoft.com/office/drawing/2014/main" id="{B81E0F9A-1D5E-8306-0208-BA435D8C34BD}"/>
              </a:ext>
            </a:extLst>
          </p:cNvPr>
          <p:cNvSpPr/>
          <p:nvPr/>
        </p:nvSpPr>
        <p:spPr bwMode="auto">
          <a:xfrm>
            <a:off x="6511479" y="5643906"/>
            <a:ext cx="5082679" cy="71374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2000" b="0" strike="noStrike" spc="-1" noProof="0" dirty="0">
                <a:solidFill>
                  <a:srgbClr val="000000"/>
                </a:solidFill>
                <a:latin typeface="+mj-lt"/>
                <a:ea typeface="DejaVu Sans"/>
              </a:rPr>
              <a:t>Evolution of the health indicator with respect to the number of loading cycles</a:t>
            </a:r>
          </a:p>
        </p:txBody>
      </p:sp>
    </p:spTree>
    <p:extLst>
      <p:ext uri="{BB962C8B-B14F-4D97-AF65-F5344CB8AC3E}">
        <p14:creationId xmlns:p14="http://schemas.microsoft.com/office/powerpoint/2010/main" val="827250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SIMULATIONS AND DATA GENERATION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5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5DBDE18-2305-5B5F-C58E-63600770181D}"/>
              </a:ext>
            </a:extLst>
          </p:cNvPr>
          <p:cNvSpPr txBox="1"/>
          <p:nvPr/>
        </p:nvSpPr>
        <p:spPr bwMode="auto">
          <a:xfrm>
            <a:off x="919305" y="817701"/>
            <a:ext cx="6431281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Failure mechanism</a:t>
            </a:r>
          </a:p>
        </p:txBody>
      </p:sp>
      <p:sp>
        <p:nvSpPr>
          <p:cNvPr id="10" name="Block Arc 42">
            <a:extLst>
              <a:ext uri="{FF2B5EF4-FFF2-40B4-BE49-F238E27FC236}">
                <a16:creationId xmlns:a16="http://schemas.microsoft.com/office/drawing/2014/main" id="{7DF60914-A4AF-3CDB-7D9C-E7BAD817DD39}"/>
              </a:ext>
            </a:extLst>
          </p:cNvPr>
          <p:cNvSpPr/>
          <p:nvPr/>
        </p:nvSpPr>
        <p:spPr bwMode="auto">
          <a:xfrm flipH="1">
            <a:off x="11527856" y="49667"/>
            <a:ext cx="503836" cy="492660"/>
          </a:xfrm>
          <a:prstGeom prst="blockArc">
            <a:avLst>
              <a:gd name="adj1" fmla="val 15395290"/>
              <a:gd name="adj2" fmla="val 16331239"/>
              <a:gd name="adj3" fmla="val 8827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Oval 41">
            <a:extLst>
              <a:ext uri="{FF2B5EF4-FFF2-40B4-BE49-F238E27FC236}">
                <a16:creationId xmlns:a16="http://schemas.microsoft.com/office/drawing/2014/main" id="{ADF28C0E-568D-DC39-F442-81A12075B772}"/>
              </a:ext>
            </a:extLst>
          </p:cNvPr>
          <p:cNvSpPr/>
          <p:nvPr/>
        </p:nvSpPr>
        <p:spPr bwMode="auto">
          <a:xfrm>
            <a:off x="11552016" y="73377"/>
            <a:ext cx="466445" cy="45609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6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FBCEAA2-945B-4BAF-BEAE-E15E5E601526}"/>
              </a:ext>
            </a:extLst>
          </p:cNvPr>
          <p:cNvGrpSpPr/>
          <p:nvPr/>
        </p:nvGrpSpPr>
        <p:grpSpPr>
          <a:xfrm>
            <a:off x="7572723" y="2508240"/>
            <a:ext cx="4438650" cy="2253833"/>
            <a:chOff x="7572723" y="2508240"/>
            <a:chExt cx="4438650" cy="2253833"/>
          </a:xfrm>
        </p:grpSpPr>
        <p:sp>
          <p:nvSpPr>
            <p:cNvPr id="12" name="TextShape 3">
              <a:extLst>
                <a:ext uri="{FF2B5EF4-FFF2-40B4-BE49-F238E27FC236}">
                  <a16:creationId xmlns:a16="http://schemas.microsoft.com/office/drawing/2014/main" id="{35FE7601-C2E0-C9D7-E783-B2E89326B74A}"/>
                </a:ext>
              </a:extLst>
            </p:cNvPr>
            <p:cNvSpPr/>
            <p:nvPr/>
          </p:nvSpPr>
          <p:spPr bwMode="auto">
            <a:xfrm>
              <a:off x="7572723" y="4320470"/>
              <a:ext cx="4438650" cy="441603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000" b="0" strike="noStrike" spc="-1" noProof="0" dirty="0">
                  <a:solidFill>
                    <a:srgbClr val="000000"/>
                  </a:solidFill>
                  <a:latin typeface="+mj-lt"/>
                  <a:ea typeface="DejaVu Sans"/>
                </a:rPr>
                <a:t>Architecture of a power module</a:t>
              </a:r>
            </a:p>
          </p:txBody>
        </p:sp>
        <p:pic>
          <p:nvPicPr>
            <p:cNvPr id="5" name="Picture 4" descr="A diagram of a structure&#10;&#10;AI-generated content may be incorrect.">
              <a:extLst>
                <a:ext uri="{FF2B5EF4-FFF2-40B4-BE49-F238E27FC236}">
                  <a16:creationId xmlns:a16="http://schemas.microsoft.com/office/drawing/2014/main" id="{4C5BC2F7-4CC2-740A-6914-E06D4A799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75083" y="2508240"/>
              <a:ext cx="4233931" cy="1869444"/>
            </a:xfrm>
            <a:prstGeom prst="rect">
              <a:avLst/>
            </a:prstGeom>
          </p:spPr>
        </p:pic>
      </p:grp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7DF372C-2895-9CAC-BDA6-DBC363051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1740391"/>
              </p:ext>
            </p:extLst>
          </p:nvPr>
        </p:nvGraphicFramePr>
        <p:xfrm>
          <a:off x="1103918" y="2508240"/>
          <a:ext cx="589632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8161">
                  <a:extLst>
                    <a:ext uri="{9D8B030D-6E8A-4147-A177-3AD203B41FA5}">
                      <a16:colId xmlns:a16="http://schemas.microsoft.com/office/drawing/2014/main" val="1569534715"/>
                    </a:ext>
                  </a:extLst>
                </a:gridCol>
                <a:gridCol w="2948161">
                  <a:extLst>
                    <a:ext uri="{9D8B030D-6E8A-4147-A177-3AD203B41FA5}">
                      <a16:colId xmlns:a16="http://schemas.microsoft.com/office/drawing/2014/main" val="1482774969"/>
                    </a:ext>
                  </a:extLst>
                </a:gridCol>
              </a:tblGrid>
              <a:tr h="247440"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Material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989437"/>
                  </a:ext>
                </a:extLst>
              </a:tr>
              <a:tr h="247440"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Wire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Aluminium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493605"/>
                  </a:ext>
                </a:extLst>
              </a:tr>
              <a:tr h="247440"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Chip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Silicon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941949"/>
                  </a:ext>
                </a:extLst>
              </a:tr>
              <a:tr h="247440"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Solder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Silver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997216"/>
                  </a:ext>
                </a:extLst>
              </a:tr>
              <a:tr h="247440"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Copper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Copper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203417"/>
                  </a:ext>
                </a:extLst>
              </a:tr>
              <a:tr h="247440"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Ceramic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Ceramic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109966"/>
                  </a:ext>
                </a:extLst>
              </a:tr>
            </a:tbl>
          </a:graphicData>
        </a:graphic>
      </p:graphicFrame>
      <p:sp>
        <p:nvSpPr>
          <p:cNvPr id="9" name="TextShape 3">
            <a:extLst>
              <a:ext uri="{FF2B5EF4-FFF2-40B4-BE49-F238E27FC236}">
                <a16:creationId xmlns:a16="http://schemas.microsoft.com/office/drawing/2014/main" id="{AAA146B0-B760-203B-DE09-EEE2ECED2FEF}"/>
              </a:ext>
            </a:extLst>
          </p:cNvPr>
          <p:cNvSpPr/>
          <p:nvPr/>
        </p:nvSpPr>
        <p:spPr bwMode="auto">
          <a:xfrm>
            <a:off x="1374919" y="4873833"/>
            <a:ext cx="5354320" cy="44160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2000" b="0" strike="noStrike" spc="-1" noProof="0" dirty="0">
                <a:solidFill>
                  <a:srgbClr val="000000"/>
                </a:solidFill>
                <a:latin typeface="+mj-lt"/>
                <a:ea typeface="DejaVu Sans"/>
              </a:rPr>
              <a:t>Material composition of an IGBT power module</a:t>
            </a:r>
          </a:p>
        </p:txBody>
      </p:sp>
    </p:spTree>
    <p:extLst>
      <p:ext uri="{BB962C8B-B14F-4D97-AF65-F5344CB8AC3E}">
        <p14:creationId xmlns:p14="http://schemas.microsoft.com/office/powerpoint/2010/main" val="39034361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DEF0A40-D7FD-DFC6-9F25-02A209B96F7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4D680F05-38AB-C6E8-31F3-B92606ED7B96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REGRESSION RESULTS AND ANALYSIS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C37B590-C843-8DC7-1A09-0CB3907B5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59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0123DE8-0493-3336-501B-88E610F45F97}"/>
              </a:ext>
            </a:extLst>
          </p:cNvPr>
          <p:cNvSpPr txBox="1"/>
          <p:nvPr/>
        </p:nvSpPr>
        <p:spPr bwMode="auto">
          <a:xfrm>
            <a:off x="919305" y="817701"/>
            <a:ext cx="6431281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Interpretation : Linear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E91A36E6-E4AA-3D4A-6E9B-647D9EB37E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501073"/>
                  </p:ext>
                </p:extLst>
              </p:nvPr>
            </p:nvGraphicFramePr>
            <p:xfrm>
              <a:off x="338639" y="2038382"/>
              <a:ext cx="6468561" cy="191893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807661">
                      <a:extLst>
                        <a:ext uri="{9D8B030D-6E8A-4147-A177-3AD203B41FA5}">
                          <a16:colId xmlns:a16="http://schemas.microsoft.com/office/drawing/2014/main" val="1309978145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358528571"/>
                        </a:ext>
                      </a:extLst>
                    </a:gridCol>
                    <a:gridCol w="965200">
                      <a:extLst>
                        <a:ext uri="{9D8B030D-6E8A-4147-A177-3AD203B41FA5}">
                          <a16:colId xmlns:a16="http://schemas.microsoft.com/office/drawing/2014/main" val="3262824799"/>
                        </a:ext>
                      </a:extLst>
                    </a:gridCol>
                    <a:gridCol w="825500">
                      <a:extLst>
                        <a:ext uri="{9D8B030D-6E8A-4147-A177-3AD203B41FA5}">
                          <a16:colId xmlns:a16="http://schemas.microsoft.com/office/drawing/2014/main" val="2139816353"/>
                        </a:ext>
                      </a:extLst>
                    </a:gridCol>
                    <a:gridCol w="977900">
                      <a:extLst>
                        <a:ext uri="{9D8B030D-6E8A-4147-A177-3AD203B41FA5}">
                          <a16:colId xmlns:a16="http://schemas.microsoft.com/office/drawing/2014/main" val="1705227543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1557997163"/>
                        </a:ext>
                      </a:extLst>
                    </a:gridCol>
                  </a:tblGrid>
                  <a:tr h="561774">
                    <a:tc>
                      <a:txBody>
                        <a:bodyPr/>
                        <a:lstStyle/>
                        <a:p>
                          <a:endParaRPr lang="en-GB" sz="16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MSE (</a:t>
                          </a:r>
                          <a14:m>
                            <m:oMath xmlns:m="http://schemas.openxmlformats.org/officeDocument/2006/math">
                              <m:r>
                                <a:rPr lang="en-GB" sz="1600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oMath>
                          </a14:m>
                          <a:r>
                            <a:rPr lang="en-GB" sz="1600" noProof="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MAE (</a:t>
                          </a:r>
                          <a14:m>
                            <m:oMath xmlns:m="http://schemas.openxmlformats.org/officeDocument/2006/math">
                              <m:r>
                                <a:rPr lang="en-GB" sz="1600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oMath>
                          </a14:m>
                          <a:r>
                            <a:rPr lang="en-GB" sz="1600" noProof="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R²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Fitting time (s)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Inference time (</a:t>
                          </a:r>
                          <a:r>
                            <a:rPr lang="en-GB" sz="1600" noProof="0" dirty="0" err="1"/>
                            <a:t>ms</a:t>
                          </a:r>
                          <a:r>
                            <a:rPr lang="en-GB" sz="1600" noProof="0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2532509"/>
                      </a:ext>
                    </a:extLst>
                  </a:tr>
                  <a:tr h="667144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Linear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1,851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2,329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0" u="sng" noProof="0" dirty="0"/>
                            <a:t>0,6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0,031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5717326"/>
                      </a:ext>
                    </a:extLst>
                  </a:tr>
                  <a:tr h="667144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Polynomial model (degree 4)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u="none" noProof="0" dirty="0"/>
                            <a:t>0,66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u="none" noProof="0" dirty="0"/>
                            <a:t>1,161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u="none" noProof="0" dirty="0"/>
                            <a:t>0,857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2,032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0" noProof="0" dirty="0"/>
                            <a:t>8,780</a:t>
                          </a:r>
                          <a14:m>
                            <m:oMath xmlns:m="http://schemas.openxmlformats.org/officeDocument/2006/math">
                              <m:r>
                                <a:rPr lang="en-GB" sz="1600" b="0" i="1" noProof="0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GB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b="0" i="1" noProof="0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GB" sz="1600" b="0" i="1" noProof="0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oMath>
                          </a14:m>
                          <a:endParaRPr lang="en-GB" sz="1600" b="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4561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E91A36E6-E4AA-3D4A-6E9B-647D9EB37E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501073"/>
                  </p:ext>
                </p:extLst>
              </p:nvPr>
            </p:nvGraphicFramePr>
            <p:xfrm>
              <a:off x="338639" y="2038382"/>
              <a:ext cx="6468561" cy="191893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807661">
                      <a:extLst>
                        <a:ext uri="{9D8B030D-6E8A-4147-A177-3AD203B41FA5}">
                          <a16:colId xmlns:a16="http://schemas.microsoft.com/office/drawing/2014/main" val="1309978145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358528571"/>
                        </a:ext>
                      </a:extLst>
                    </a:gridCol>
                    <a:gridCol w="965200">
                      <a:extLst>
                        <a:ext uri="{9D8B030D-6E8A-4147-A177-3AD203B41FA5}">
                          <a16:colId xmlns:a16="http://schemas.microsoft.com/office/drawing/2014/main" val="3262824799"/>
                        </a:ext>
                      </a:extLst>
                    </a:gridCol>
                    <a:gridCol w="825500">
                      <a:extLst>
                        <a:ext uri="{9D8B030D-6E8A-4147-A177-3AD203B41FA5}">
                          <a16:colId xmlns:a16="http://schemas.microsoft.com/office/drawing/2014/main" val="2139816353"/>
                        </a:ext>
                      </a:extLst>
                    </a:gridCol>
                    <a:gridCol w="977900">
                      <a:extLst>
                        <a:ext uri="{9D8B030D-6E8A-4147-A177-3AD203B41FA5}">
                          <a16:colId xmlns:a16="http://schemas.microsoft.com/office/drawing/2014/main" val="1705227543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1557997163"/>
                        </a:ext>
                      </a:extLst>
                    </a:gridCol>
                  </a:tblGrid>
                  <a:tr h="584645">
                    <a:tc>
                      <a:txBody>
                        <a:bodyPr/>
                        <a:lstStyle/>
                        <a:p>
                          <a:endParaRPr lang="en-GB" sz="16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206944" t="-3125" r="-434028" b="-23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279747" t="-3125" r="-295570" b="-23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R²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Fitting time (s)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Inference time (</a:t>
                          </a:r>
                          <a:r>
                            <a:rPr lang="en-GB" sz="1600" noProof="0" dirty="0" err="1"/>
                            <a:t>ms</a:t>
                          </a:r>
                          <a:r>
                            <a:rPr lang="en-GB" sz="1600" noProof="0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2532509"/>
                      </a:ext>
                    </a:extLst>
                  </a:tr>
                  <a:tr h="667144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Linear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1,851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2,329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0" u="sng" noProof="0" dirty="0"/>
                            <a:t>0,6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0,031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5717326"/>
                      </a:ext>
                    </a:extLst>
                  </a:tr>
                  <a:tr h="667144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Polynomial model (degree 4)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u="none" noProof="0" dirty="0"/>
                            <a:t>0,66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u="none" noProof="0" dirty="0"/>
                            <a:t>1,161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u="none" noProof="0" dirty="0"/>
                            <a:t>0,857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2,032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536527" t="-190000" r="-2395" b="-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4561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Shape 3">
            <a:extLst>
              <a:ext uri="{FF2B5EF4-FFF2-40B4-BE49-F238E27FC236}">
                <a16:creationId xmlns:a16="http://schemas.microsoft.com/office/drawing/2014/main" id="{66031126-A876-B003-ADD7-D19DE61862B4}"/>
              </a:ext>
            </a:extLst>
          </p:cNvPr>
          <p:cNvSpPr/>
          <p:nvPr/>
        </p:nvSpPr>
        <p:spPr bwMode="auto">
          <a:xfrm>
            <a:off x="88038" y="4035436"/>
            <a:ext cx="6969761" cy="44160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2000" b="0" strike="noStrike" spc="-1" noProof="0" dirty="0">
                <a:solidFill>
                  <a:srgbClr val="000000"/>
                </a:solidFill>
                <a:latin typeface="+mj-lt"/>
                <a:ea typeface="DejaVu Sans"/>
              </a:rPr>
              <a:t>Regression results (best metric per row in bold, worst </a:t>
            </a:r>
            <a:r>
              <a:rPr lang="en-GB" sz="2000" spc="-1" noProof="0" dirty="0">
                <a:solidFill>
                  <a:srgbClr val="000000"/>
                </a:solidFill>
                <a:latin typeface="+mj-lt"/>
                <a:ea typeface="DejaVu Sans"/>
              </a:rPr>
              <a:t>underlined</a:t>
            </a:r>
            <a:r>
              <a:rPr lang="en-GB" sz="2000" b="0" strike="noStrike" spc="-1" noProof="0" dirty="0">
                <a:solidFill>
                  <a:srgbClr val="000000"/>
                </a:solidFill>
                <a:latin typeface="+mj-lt"/>
                <a:ea typeface="DejaVu Sans"/>
              </a:rPr>
              <a:t>)</a:t>
            </a: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3824B884-A9A4-9B9A-9C80-3ACC8313D9C6}"/>
              </a:ext>
            </a:extLst>
          </p:cNvPr>
          <p:cNvSpPr txBox="1"/>
          <p:nvPr/>
        </p:nvSpPr>
        <p:spPr bwMode="auto">
          <a:xfrm>
            <a:off x="7071186" y="1757061"/>
            <a:ext cx="4309561" cy="220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Parameters estimated using cross-validation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70-30 training-test splits </a:t>
            </a:r>
          </a:p>
        </p:txBody>
      </p:sp>
    </p:spTree>
    <p:extLst>
      <p:ext uri="{BB962C8B-B14F-4D97-AF65-F5344CB8AC3E}">
        <p14:creationId xmlns:p14="http://schemas.microsoft.com/office/powerpoint/2010/main" val="40389292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3104F8E-2D08-5CA3-E9EB-872A8F9CD682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A3D71B67-771D-876C-735B-CB67EBBFF6B1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REGRESSION RESULTS AND ANALYSIS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CD9DB14-9CF8-7351-C6BC-9CD4A0D11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60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09B3060-7384-0B89-9138-9A610AA9686F}"/>
              </a:ext>
            </a:extLst>
          </p:cNvPr>
          <p:cNvSpPr txBox="1"/>
          <p:nvPr/>
        </p:nvSpPr>
        <p:spPr bwMode="auto">
          <a:xfrm>
            <a:off x="919305" y="817701"/>
            <a:ext cx="6431281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Interpretation :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1C19D6CA-C6CB-F0EA-E254-B5C136D14C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0197731"/>
                  </p:ext>
                </p:extLst>
              </p:nvPr>
            </p:nvGraphicFramePr>
            <p:xfrm>
              <a:off x="338639" y="2038382"/>
              <a:ext cx="6468561" cy="337636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807661">
                      <a:extLst>
                        <a:ext uri="{9D8B030D-6E8A-4147-A177-3AD203B41FA5}">
                          <a16:colId xmlns:a16="http://schemas.microsoft.com/office/drawing/2014/main" val="1309978145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358528571"/>
                        </a:ext>
                      </a:extLst>
                    </a:gridCol>
                    <a:gridCol w="965200">
                      <a:extLst>
                        <a:ext uri="{9D8B030D-6E8A-4147-A177-3AD203B41FA5}">
                          <a16:colId xmlns:a16="http://schemas.microsoft.com/office/drawing/2014/main" val="3262824799"/>
                        </a:ext>
                      </a:extLst>
                    </a:gridCol>
                    <a:gridCol w="825500">
                      <a:extLst>
                        <a:ext uri="{9D8B030D-6E8A-4147-A177-3AD203B41FA5}">
                          <a16:colId xmlns:a16="http://schemas.microsoft.com/office/drawing/2014/main" val="2139816353"/>
                        </a:ext>
                      </a:extLst>
                    </a:gridCol>
                    <a:gridCol w="977900">
                      <a:extLst>
                        <a:ext uri="{9D8B030D-6E8A-4147-A177-3AD203B41FA5}">
                          <a16:colId xmlns:a16="http://schemas.microsoft.com/office/drawing/2014/main" val="1705227543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1557997163"/>
                        </a:ext>
                      </a:extLst>
                    </a:gridCol>
                  </a:tblGrid>
                  <a:tr h="561774">
                    <a:tc>
                      <a:txBody>
                        <a:bodyPr/>
                        <a:lstStyle/>
                        <a:p>
                          <a:endParaRPr lang="en-GB" sz="16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MSE (</a:t>
                          </a:r>
                          <a14:m>
                            <m:oMath xmlns:m="http://schemas.openxmlformats.org/officeDocument/2006/math">
                              <m:r>
                                <a:rPr lang="en-GB" sz="1600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oMath>
                          </a14:m>
                          <a:r>
                            <a:rPr lang="en-GB" sz="1600" noProof="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MAE (</a:t>
                          </a:r>
                          <a14:m>
                            <m:oMath xmlns:m="http://schemas.openxmlformats.org/officeDocument/2006/math">
                              <m:r>
                                <a:rPr lang="en-GB" sz="1600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en-GB" sz="1600" noProof="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R²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Fitting time (s)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Inference time (</a:t>
                          </a:r>
                          <a:r>
                            <a:rPr lang="en-GB" sz="1600" noProof="0" dirty="0" err="1"/>
                            <a:t>ms</a:t>
                          </a:r>
                          <a:r>
                            <a:rPr lang="en-GB" sz="1600" noProof="0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2532509"/>
                      </a:ext>
                    </a:extLst>
                  </a:tr>
                  <a:tr h="667144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Linear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1,851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2,329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0" u="sng" noProof="0" dirty="0"/>
                            <a:t>0,6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0,031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5717326"/>
                      </a:ext>
                    </a:extLst>
                  </a:tr>
                  <a:tr h="667144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Ridge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1,851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2,329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0,6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1,891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4561318"/>
                      </a:ext>
                    </a:extLst>
                  </a:tr>
                  <a:tr h="655151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Lasso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1,851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2,329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0,6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3,406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0" u="sng" noProof="0" dirty="0"/>
                            <a:t>1,124</a:t>
                          </a:r>
                          <a14:m>
                            <m:oMath xmlns:m="http://schemas.openxmlformats.org/officeDocument/2006/math">
                              <m:r>
                                <a:rPr lang="en-GB" sz="1600" b="0" i="1" u="sng" noProof="0" smtClean="0">
                                  <a:latin typeface="Cambria Math" panose="02040503050406030204" pitchFamily="18" charset="0"/>
                                </a:rPr>
                                <m:t>×1</m:t>
                              </m:r>
                              <m:sSup>
                                <m:sSupPr>
                                  <m:ctrlPr>
                                    <a:rPr lang="en-GB" sz="1600" b="0" i="1" u="sng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b="0" i="1" u="sng" noProof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GB" sz="1600" b="0" i="1" u="sng" noProof="0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oMath>
                          </a14:m>
                          <a:endParaRPr lang="en-GB" sz="1600" b="0" u="sng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69738"/>
                      </a:ext>
                    </a:extLst>
                  </a:tr>
                  <a:tr h="270564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Bagging</a:t>
                          </a:r>
                        </a:p>
                      </a:txBody>
                      <a:tcP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0,175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0,463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0,962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673,375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0,211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8370065"/>
                      </a:ext>
                    </a:extLst>
                  </a:tr>
                  <a:tr h="467001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Random forest</a:t>
                          </a:r>
                        </a:p>
                      </a:txBody>
                      <a:tcP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0,184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0,477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0,960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u="none" noProof="0" dirty="0"/>
                            <a:t>536,203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0,205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76286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1C19D6CA-C6CB-F0EA-E254-B5C136D14C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0197731"/>
                  </p:ext>
                </p:extLst>
              </p:nvPr>
            </p:nvGraphicFramePr>
            <p:xfrm>
              <a:off x="338639" y="2038382"/>
              <a:ext cx="6468561" cy="337636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807661">
                      <a:extLst>
                        <a:ext uri="{9D8B030D-6E8A-4147-A177-3AD203B41FA5}">
                          <a16:colId xmlns:a16="http://schemas.microsoft.com/office/drawing/2014/main" val="1309978145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358528571"/>
                        </a:ext>
                      </a:extLst>
                    </a:gridCol>
                    <a:gridCol w="965200">
                      <a:extLst>
                        <a:ext uri="{9D8B030D-6E8A-4147-A177-3AD203B41FA5}">
                          <a16:colId xmlns:a16="http://schemas.microsoft.com/office/drawing/2014/main" val="3262824799"/>
                        </a:ext>
                      </a:extLst>
                    </a:gridCol>
                    <a:gridCol w="825500">
                      <a:extLst>
                        <a:ext uri="{9D8B030D-6E8A-4147-A177-3AD203B41FA5}">
                          <a16:colId xmlns:a16="http://schemas.microsoft.com/office/drawing/2014/main" val="2139816353"/>
                        </a:ext>
                      </a:extLst>
                    </a:gridCol>
                    <a:gridCol w="977900">
                      <a:extLst>
                        <a:ext uri="{9D8B030D-6E8A-4147-A177-3AD203B41FA5}">
                          <a16:colId xmlns:a16="http://schemas.microsoft.com/office/drawing/2014/main" val="1705227543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1557997163"/>
                        </a:ext>
                      </a:extLst>
                    </a:gridCol>
                  </a:tblGrid>
                  <a:tr h="584645">
                    <a:tc>
                      <a:txBody>
                        <a:bodyPr/>
                        <a:lstStyle/>
                        <a:p>
                          <a:endParaRPr lang="en-GB" sz="16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206944" t="-3125" r="-434028" b="-480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279747" t="-3125" r="-295570" b="-480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R²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Fitting time (s)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Inference time (</a:t>
                          </a:r>
                          <a:r>
                            <a:rPr lang="en-GB" sz="1600" noProof="0" dirty="0" err="1"/>
                            <a:t>ms</a:t>
                          </a:r>
                          <a:r>
                            <a:rPr lang="en-GB" sz="1600" noProof="0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2532509"/>
                      </a:ext>
                    </a:extLst>
                  </a:tr>
                  <a:tr h="667144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Linear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1,851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2,329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0" u="sng" noProof="0" dirty="0"/>
                            <a:t>0,6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0,031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5717326"/>
                      </a:ext>
                    </a:extLst>
                  </a:tr>
                  <a:tr h="667144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Ridge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1,851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2,329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0,6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1,891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4561318"/>
                      </a:ext>
                    </a:extLst>
                  </a:tr>
                  <a:tr h="655151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Lasso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1,851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2,329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0,6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3,406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536527" t="-294444" r="-2395" b="-124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066973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Bagging</a:t>
                          </a:r>
                        </a:p>
                      </a:txBody>
                      <a:tcP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0,175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0,463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0,962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673,375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0,211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8370065"/>
                      </a:ext>
                    </a:extLst>
                  </a:tr>
                  <a:tr h="467001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Random forest</a:t>
                          </a:r>
                        </a:p>
                      </a:txBody>
                      <a:tcP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0,184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0,477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0,960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u="none" noProof="0" dirty="0"/>
                            <a:t>536,203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0,205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76286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Shape 3">
            <a:extLst>
              <a:ext uri="{FF2B5EF4-FFF2-40B4-BE49-F238E27FC236}">
                <a16:creationId xmlns:a16="http://schemas.microsoft.com/office/drawing/2014/main" id="{EE621A15-094D-F518-0C60-BCCD8DC2CA9C}"/>
              </a:ext>
            </a:extLst>
          </p:cNvPr>
          <p:cNvSpPr/>
          <p:nvPr/>
        </p:nvSpPr>
        <p:spPr bwMode="auto">
          <a:xfrm>
            <a:off x="88038" y="5471696"/>
            <a:ext cx="6969761" cy="44160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2000" b="0" strike="noStrike" spc="-1" noProof="0" dirty="0">
                <a:solidFill>
                  <a:srgbClr val="000000"/>
                </a:solidFill>
                <a:latin typeface="+mj-lt"/>
                <a:ea typeface="DejaVu Sans"/>
              </a:rPr>
              <a:t>Regression results (best metric per row in bold, worst </a:t>
            </a:r>
            <a:r>
              <a:rPr lang="en-GB" sz="2000" spc="-1" noProof="0" dirty="0">
                <a:solidFill>
                  <a:srgbClr val="000000"/>
                </a:solidFill>
                <a:latin typeface="+mj-lt"/>
                <a:ea typeface="DejaVu Sans"/>
              </a:rPr>
              <a:t>underlined</a:t>
            </a:r>
            <a:r>
              <a:rPr lang="en-GB" sz="2000" b="0" strike="noStrike" spc="-1" noProof="0" dirty="0">
                <a:solidFill>
                  <a:srgbClr val="000000"/>
                </a:solidFill>
                <a:latin typeface="+mj-lt"/>
                <a:ea typeface="DejaVu Sans"/>
              </a:rPr>
              <a:t>)</a:t>
            </a: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F92834FD-04F5-43AD-2C24-5C983B0DD388}"/>
              </a:ext>
            </a:extLst>
          </p:cNvPr>
          <p:cNvSpPr txBox="1"/>
          <p:nvPr/>
        </p:nvSpPr>
        <p:spPr bwMode="auto">
          <a:xfrm>
            <a:off x="7071186" y="1757061"/>
            <a:ext cx="4309561" cy="220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Parameters estimated using cross-validation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70-30 training-test splits </a:t>
            </a:r>
          </a:p>
        </p:txBody>
      </p:sp>
    </p:spTree>
    <p:extLst>
      <p:ext uri="{BB962C8B-B14F-4D97-AF65-F5344CB8AC3E}">
        <p14:creationId xmlns:p14="http://schemas.microsoft.com/office/powerpoint/2010/main" val="37031135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C02C5DC1-098B-39C3-F684-08450CDC32C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5CA36CF-7645-3CA1-DCF6-B6280A42802E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REGRESSION RESULTS AND ANALYSIS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98A5199-6C91-E612-1CFE-DF58354F4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61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544A046-862C-985C-CDA0-EB51E2431B16}"/>
              </a:ext>
            </a:extLst>
          </p:cNvPr>
          <p:cNvSpPr txBox="1"/>
          <p:nvPr/>
        </p:nvSpPr>
        <p:spPr bwMode="auto">
          <a:xfrm>
            <a:off x="919305" y="817701"/>
            <a:ext cx="7640495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Interpretation : Non-parametric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45872148-040E-DE10-4BAB-53C52E5299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87125049"/>
                  </p:ext>
                </p:extLst>
              </p:nvPr>
            </p:nvGraphicFramePr>
            <p:xfrm>
              <a:off x="338639" y="2038382"/>
              <a:ext cx="6468561" cy="191893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807661">
                      <a:extLst>
                        <a:ext uri="{9D8B030D-6E8A-4147-A177-3AD203B41FA5}">
                          <a16:colId xmlns:a16="http://schemas.microsoft.com/office/drawing/2014/main" val="1309978145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358528571"/>
                        </a:ext>
                      </a:extLst>
                    </a:gridCol>
                    <a:gridCol w="965200">
                      <a:extLst>
                        <a:ext uri="{9D8B030D-6E8A-4147-A177-3AD203B41FA5}">
                          <a16:colId xmlns:a16="http://schemas.microsoft.com/office/drawing/2014/main" val="3262824799"/>
                        </a:ext>
                      </a:extLst>
                    </a:gridCol>
                    <a:gridCol w="825500">
                      <a:extLst>
                        <a:ext uri="{9D8B030D-6E8A-4147-A177-3AD203B41FA5}">
                          <a16:colId xmlns:a16="http://schemas.microsoft.com/office/drawing/2014/main" val="2139816353"/>
                        </a:ext>
                      </a:extLst>
                    </a:gridCol>
                    <a:gridCol w="977900">
                      <a:extLst>
                        <a:ext uri="{9D8B030D-6E8A-4147-A177-3AD203B41FA5}">
                          <a16:colId xmlns:a16="http://schemas.microsoft.com/office/drawing/2014/main" val="1705227543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1557997163"/>
                        </a:ext>
                      </a:extLst>
                    </a:gridCol>
                  </a:tblGrid>
                  <a:tr h="561774">
                    <a:tc>
                      <a:txBody>
                        <a:bodyPr/>
                        <a:lstStyle/>
                        <a:p>
                          <a:endParaRPr lang="en-GB" sz="16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MSE (</a:t>
                          </a:r>
                          <a14:m>
                            <m:oMath xmlns:m="http://schemas.openxmlformats.org/officeDocument/2006/math">
                              <m:r>
                                <a:rPr lang="en-GB" sz="1600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oMath>
                          </a14:m>
                          <a:r>
                            <a:rPr lang="en-GB" sz="1600" noProof="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MAE (</a:t>
                          </a:r>
                          <a14:m>
                            <m:oMath xmlns:m="http://schemas.openxmlformats.org/officeDocument/2006/math">
                              <m:r>
                                <a:rPr lang="en-GB" sz="1600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oMath>
                          </a14:m>
                          <a:r>
                            <a:rPr lang="en-GB" sz="1600" noProof="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R²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Fitting time (s)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Inference time (</a:t>
                          </a:r>
                          <a:r>
                            <a:rPr lang="en-GB" sz="1600" noProof="0" dirty="0" err="1"/>
                            <a:t>ms</a:t>
                          </a:r>
                          <a:r>
                            <a:rPr lang="en-GB" sz="1600" noProof="0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2532509"/>
                      </a:ext>
                    </a:extLst>
                  </a:tr>
                  <a:tr h="667144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K-NN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0,475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0,769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0,897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0,422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0,010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5717326"/>
                      </a:ext>
                    </a:extLst>
                  </a:tr>
                  <a:tr h="667144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Support vector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0" u="sng" noProof="0" dirty="0"/>
                            <a:t>2,243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0" u="sng" noProof="0" dirty="0"/>
                            <a:t>3,813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0" u="sng" noProof="0" dirty="0"/>
                            <a:t>0,515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0" u="sng" noProof="0" dirty="0"/>
                            <a:t>47,047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0" u="sng" noProof="0" dirty="0"/>
                            <a:t>0,236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4561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45872148-040E-DE10-4BAB-53C52E5299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87125049"/>
                  </p:ext>
                </p:extLst>
              </p:nvPr>
            </p:nvGraphicFramePr>
            <p:xfrm>
              <a:off x="338639" y="2038382"/>
              <a:ext cx="6468561" cy="191893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807661">
                      <a:extLst>
                        <a:ext uri="{9D8B030D-6E8A-4147-A177-3AD203B41FA5}">
                          <a16:colId xmlns:a16="http://schemas.microsoft.com/office/drawing/2014/main" val="1309978145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358528571"/>
                        </a:ext>
                      </a:extLst>
                    </a:gridCol>
                    <a:gridCol w="965200">
                      <a:extLst>
                        <a:ext uri="{9D8B030D-6E8A-4147-A177-3AD203B41FA5}">
                          <a16:colId xmlns:a16="http://schemas.microsoft.com/office/drawing/2014/main" val="3262824799"/>
                        </a:ext>
                      </a:extLst>
                    </a:gridCol>
                    <a:gridCol w="825500">
                      <a:extLst>
                        <a:ext uri="{9D8B030D-6E8A-4147-A177-3AD203B41FA5}">
                          <a16:colId xmlns:a16="http://schemas.microsoft.com/office/drawing/2014/main" val="2139816353"/>
                        </a:ext>
                      </a:extLst>
                    </a:gridCol>
                    <a:gridCol w="977900">
                      <a:extLst>
                        <a:ext uri="{9D8B030D-6E8A-4147-A177-3AD203B41FA5}">
                          <a16:colId xmlns:a16="http://schemas.microsoft.com/office/drawing/2014/main" val="1705227543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1557997163"/>
                        </a:ext>
                      </a:extLst>
                    </a:gridCol>
                  </a:tblGrid>
                  <a:tr h="584645">
                    <a:tc>
                      <a:txBody>
                        <a:bodyPr/>
                        <a:lstStyle/>
                        <a:p>
                          <a:endParaRPr lang="en-GB" sz="16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206944" t="-3125" r="-434028" b="-23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279747" t="-3125" r="-295570" b="-23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R²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Fitting time (s)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Inference time (</a:t>
                          </a:r>
                          <a:r>
                            <a:rPr lang="en-GB" sz="1600" noProof="0" dirty="0" err="1"/>
                            <a:t>ms</a:t>
                          </a:r>
                          <a:r>
                            <a:rPr lang="en-GB" sz="1600" noProof="0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2532509"/>
                      </a:ext>
                    </a:extLst>
                  </a:tr>
                  <a:tr h="667144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K-NN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0,475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0,769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0,897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0,422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0,010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5717326"/>
                      </a:ext>
                    </a:extLst>
                  </a:tr>
                  <a:tr h="667144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Support vector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0" u="sng" noProof="0" dirty="0"/>
                            <a:t>2,243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0" u="sng" noProof="0" dirty="0"/>
                            <a:t>3,813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0" u="sng" noProof="0" dirty="0"/>
                            <a:t>0,515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0" u="sng" noProof="0" dirty="0"/>
                            <a:t>47,047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0" u="sng" noProof="0" dirty="0"/>
                            <a:t>0,236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4561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Shape 3">
            <a:extLst>
              <a:ext uri="{FF2B5EF4-FFF2-40B4-BE49-F238E27FC236}">
                <a16:creationId xmlns:a16="http://schemas.microsoft.com/office/drawing/2014/main" id="{47BAC6B2-14F8-C272-F45F-7E148D47377B}"/>
              </a:ext>
            </a:extLst>
          </p:cNvPr>
          <p:cNvSpPr/>
          <p:nvPr/>
        </p:nvSpPr>
        <p:spPr bwMode="auto">
          <a:xfrm>
            <a:off x="88038" y="4030534"/>
            <a:ext cx="6969761" cy="44160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2000" b="0" strike="noStrike" spc="-1" noProof="0" dirty="0">
                <a:solidFill>
                  <a:srgbClr val="000000"/>
                </a:solidFill>
                <a:latin typeface="+mj-lt"/>
                <a:ea typeface="DejaVu Sans"/>
              </a:rPr>
              <a:t>Regression results (best metric per row in bold, worst </a:t>
            </a:r>
            <a:r>
              <a:rPr lang="en-GB" sz="2000" spc="-1" noProof="0" dirty="0">
                <a:solidFill>
                  <a:srgbClr val="000000"/>
                </a:solidFill>
                <a:latin typeface="+mj-lt"/>
                <a:ea typeface="DejaVu Sans"/>
              </a:rPr>
              <a:t>underlined</a:t>
            </a:r>
            <a:r>
              <a:rPr lang="en-GB" sz="2000" b="0" strike="noStrike" spc="-1" noProof="0" dirty="0">
                <a:solidFill>
                  <a:srgbClr val="000000"/>
                </a:solidFill>
                <a:latin typeface="+mj-lt"/>
                <a:ea typeface="DejaVu Sans"/>
              </a:rPr>
              <a:t>)</a:t>
            </a: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55590018-673C-BC49-BA18-FFB91808053A}"/>
              </a:ext>
            </a:extLst>
          </p:cNvPr>
          <p:cNvSpPr txBox="1"/>
          <p:nvPr/>
        </p:nvSpPr>
        <p:spPr bwMode="auto">
          <a:xfrm>
            <a:off x="7071186" y="1757061"/>
            <a:ext cx="4309561" cy="220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Parameters estimated using cross-validation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70-30 training-test splits </a:t>
            </a:r>
          </a:p>
        </p:txBody>
      </p:sp>
    </p:spTree>
    <p:extLst>
      <p:ext uri="{BB962C8B-B14F-4D97-AF65-F5344CB8AC3E}">
        <p14:creationId xmlns:p14="http://schemas.microsoft.com/office/powerpoint/2010/main" val="2144731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28CFC4DA-D409-428B-6FB4-3DD39EE4DA8B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E1D16C2D-D948-BD7E-F8F4-6084B5B0FDA1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REGRESSION RESULTS AND ANALYSIS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1722EFD-3A33-3602-B528-02781BDCE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62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101A69C-82E6-4F74-ED49-8854F3886106}"/>
              </a:ext>
            </a:extLst>
          </p:cNvPr>
          <p:cNvSpPr txBox="1"/>
          <p:nvPr/>
        </p:nvSpPr>
        <p:spPr bwMode="auto">
          <a:xfrm>
            <a:off x="919305" y="817701"/>
            <a:ext cx="6431281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Interpretation : Tree-based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E20C89D2-A41B-4A69-11D2-64DED3D5B5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3708898"/>
                  </p:ext>
                </p:extLst>
              </p:nvPr>
            </p:nvGraphicFramePr>
            <p:xfrm>
              <a:off x="338639" y="2038382"/>
              <a:ext cx="6468561" cy="315320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807661">
                      <a:extLst>
                        <a:ext uri="{9D8B030D-6E8A-4147-A177-3AD203B41FA5}">
                          <a16:colId xmlns:a16="http://schemas.microsoft.com/office/drawing/2014/main" val="1309978145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358528571"/>
                        </a:ext>
                      </a:extLst>
                    </a:gridCol>
                    <a:gridCol w="965200">
                      <a:extLst>
                        <a:ext uri="{9D8B030D-6E8A-4147-A177-3AD203B41FA5}">
                          <a16:colId xmlns:a16="http://schemas.microsoft.com/office/drawing/2014/main" val="3262824799"/>
                        </a:ext>
                      </a:extLst>
                    </a:gridCol>
                    <a:gridCol w="825500">
                      <a:extLst>
                        <a:ext uri="{9D8B030D-6E8A-4147-A177-3AD203B41FA5}">
                          <a16:colId xmlns:a16="http://schemas.microsoft.com/office/drawing/2014/main" val="2139816353"/>
                        </a:ext>
                      </a:extLst>
                    </a:gridCol>
                    <a:gridCol w="977900">
                      <a:extLst>
                        <a:ext uri="{9D8B030D-6E8A-4147-A177-3AD203B41FA5}">
                          <a16:colId xmlns:a16="http://schemas.microsoft.com/office/drawing/2014/main" val="1705227543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1557997163"/>
                        </a:ext>
                      </a:extLst>
                    </a:gridCol>
                  </a:tblGrid>
                  <a:tr h="561774">
                    <a:tc>
                      <a:txBody>
                        <a:bodyPr/>
                        <a:lstStyle/>
                        <a:p>
                          <a:endParaRPr lang="en-GB" sz="16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MSE (</a:t>
                          </a:r>
                          <a14:m>
                            <m:oMath xmlns:m="http://schemas.openxmlformats.org/officeDocument/2006/math">
                              <m:r>
                                <a:rPr lang="en-GB" sz="1600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oMath>
                          </a14:m>
                          <a:r>
                            <a:rPr lang="en-GB" sz="1600" noProof="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MAE (</a:t>
                          </a:r>
                          <a14:m>
                            <m:oMath xmlns:m="http://schemas.openxmlformats.org/officeDocument/2006/math">
                              <m:r>
                                <a:rPr lang="en-GB" sz="1600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en-GB" sz="1600" noProof="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R²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Fitting time (s)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Inference time (</a:t>
                          </a:r>
                          <a:r>
                            <a:rPr lang="en-GB" sz="1600" noProof="0" dirty="0" err="1"/>
                            <a:t>ms</a:t>
                          </a:r>
                          <a:r>
                            <a:rPr lang="en-GB" sz="1600" noProof="0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2532509"/>
                      </a:ext>
                    </a:extLst>
                  </a:tr>
                  <a:tr h="667144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Decision tree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0" u="sng" noProof="0" dirty="0"/>
                            <a:t>0,521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0" u="sng" noProof="0" dirty="0"/>
                            <a:t>0,921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0" u="sng" noProof="0" dirty="0"/>
                            <a:t>0,887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u="none" noProof="0" dirty="0"/>
                            <a:t>0,922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u="none" noProof="0" dirty="0"/>
                            <a:t>1,053</a:t>
                          </a:r>
                          <a14:m>
                            <m:oMath xmlns:m="http://schemas.openxmlformats.org/officeDocument/2006/math">
                              <m:r>
                                <a:rPr lang="en-GB" sz="1600" b="1" i="1" noProof="0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  <m:t>𝟏𝟎</m:t>
                                  </m:r>
                                </m:e>
                                <m:sup>
                                  <m: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p>
                              </m:sSup>
                            </m:oMath>
                          </a14:m>
                          <a:endParaRPr lang="en-GB" sz="1600" b="1" u="none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5717326"/>
                      </a:ext>
                    </a:extLst>
                  </a:tr>
                  <a:tr h="667144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Random forest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0,184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0,477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0,960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none" noProof="0" dirty="0"/>
                            <a:t>536,203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0,205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4561318"/>
                      </a:ext>
                    </a:extLst>
                  </a:tr>
                  <a:tr h="655151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Bagging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0,175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0,463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0,962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673,375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0,211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69738"/>
                      </a:ext>
                    </a:extLst>
                  </a:tr>
                  <a:tr h="270564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Boosting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0,408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0,799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0,912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none" noProof="0" dirty="0"/>
                            <a:t>61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1,643</a:t>
                          </a:r>
                          <a14:m>
                            <m:oMath xmlns:m="http://schemas.openxmlformats.org/officeDocument/2006/math">
                              <m:r>
                                <a:rPr lang="en-GB" sz="1600" b="0" i="1" noProof="0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GB" sz="16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b="0" i="1" noProof="0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GB" sz="1600" b="0" i="1" noProof="0" smtClean="0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</m:oMath>
                          </a14:m>
                          <a:endParaRPr lang="en-GB" sz="160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83700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E20C89D2-A41B-4A69-11D2-64DED3D5B5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3708898"/>
                  </p:ext>
                </p:extLst>
              </p:nvPr>
            </p:nvGraphicFramePr>
            <p:xfrm>
              <a:off x="338639" y="2038382"/>
              <a:ext cx="6468561" cy="315320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807661">
                      <a:extLst>
                        <a:ext uri="{9D8B030D-6E8A-4147-A177-3AD203B41FA5}">
                          <a16:colId xmlns:a16="http://schemas.microsoft.com/office/drawing/2014/main" val="1309978145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358528571"/>
                        </a:ext>
                      </a:extLst>
                    </a:gridCol>
                    <a:gridCol w="965200">
                      <a:extLst>
                        <a:ext uri="{9D8B030D-6E8A-4147-A177-3AD203B41FA5}">
                          <a16:colId xmlns:a16="http://schemas.microsoft.com/office/drawing/2014/main" val="3262824799"/>
                        </a:ext>
                      </a:extLst>
                    </a:gridCol>
                    <a:gridCol w="825500">
                      <a:extLst>
                        <a:ext uri="{9D8B030D-6E8A-4147-A177-3AD203B41FA5}">
                          <a16:colId xmlns:a16="http://schemas.microsoft.com/office/drawing/2014/main" val="2139816353"/>
                        </a:ext>
                      </a:extLst>
                    </a:gridCol>
                    <a:gridCol w="977900">
                      <a:extLst>
                        <a:ext uri="{9D8B030D-6E8A-4147-A177-3AD203B41FA5}">
                          <a16:colId xmlns:a16="http://schemas.microsoft.com/office/drawing/2014/main" val="1705227543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1557997163"/>
                        </a:ext>
                      </a:extLst>
                    </a:gridCol>
                  </a:tblGrid>
                  <a:tr h="584645">
                    <a:tc>
                      <a:txBody>
                        <a:bodyPr/>
                        <a:lstStyle/>
                        <a:p>
                          <a:endParaRPr lang="en-GB" sz="16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206944" t="-3125" r="-434028" b="-44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279747" t="-3125" r="-295570" b="-44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R²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Fitting time (s)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Inference time (</a:t>
                          </a:r>
                          <a:r>
                            <a:rPr lang="en-GB" sz="1600" noProof="0" dirty="0" err="1"/>
                            <a:t>ms</a:t>
                          </a:r>
                          <a:r>
                            <a:rPr lang="en-GB" sz="1600" noProof="0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2532509"/>
                      </a:ext>
                    </a:extLst>
                  </a:tr>
                  <a:tr h="667144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Decision tree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0" u="sng" noProof="0" dirty="0"/>
                            <a:t>0,521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0" u="sng" noProof="0" dirty="0"/>
                            <a:t>0,921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0" u="sng" noProof="0" dirty="0"/>
                            <a:t>0,887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u="none" noProof="0" dirty="0"/>
                            <a:t>0,922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536527" t="-90000" r="-2395" b="-2854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5717326"/>
                      </a:ext>
                    </a:extLst>
                  </a:tr>
                  <a:tr h="667144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Random forest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0,184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0,477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0,960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none" noProof="0" dirty="0"/>
                            <a:t>536,203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0,205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4561318"/>
                      </a:ext>
                    </a:extLst>
                  </a:tr>
                  <a:tr h="655151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Bagging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0,175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0,463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0,962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673,375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0,211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6973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Boosting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0,408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0,799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0,912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none" noProof="0" dirty="0"/>
                            <a:t>61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536527" t="-448421" r="-2395" b="-21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83700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Shape 3">
            <a:extLst>
              <a:ext uri="{FF2B5EF4-FFF2-40B4-BE49-F238E27FC236}">
                <a16:creationId xmlns:a16="http://schemas.microsoft.com/office/drawing/2014/main" id="{24B5E625-71FF-672F-8936-8B2E1765CF06}"/>
              </a:ext>
            </a:extLst>
          </p:cNvPr>
          <p:cNvSpPr/>
          <p:nvPr/>
        </p:nvSpPr>
        <p:spPr bwMode="auto">
          <a:xfrm>
            <a:off x="88038" y="5253340"/>
            <a:ext cx="6969761" cy="44160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2000" b="0" strike="noStrike" spc="-1" noProof="0" dirty="0">
                <a:solidFill>
                  <a:srgbClr val="000000"/>
                </a:solidFill>
                <a:latin typeface="+mj-lt"/>
                <a:ea typeface="DejaVu Sans"/>
              </a:rPr>
              <a:t>Regression results (best metric per row in bold, worst </a:t>
            </a:r>
            <a:r>
              <a:rPr lang="en-GB" sz="2000" spc="-1" noProof="0" dirty="0">
                <a:solidFill>
                  <a:srgbClr val="000000"/>
                </a:solidFill>
                <a:latin typeface="+mj-lt"/>
                <a:ea typeface="DejaVu Sans"/>
              </a:rPr>
              <a:t>underlined</a:t>
            </a:r>
            <a:r>
              <a:rPr lang="en-GB" sz="2000" b="0" strike="noStrike" spc="-1" noProof="0" dirty="0">
                <a:solidFill>
                  <a:srgbClr val="000000"/>
                </a:solidFill>
                <a:latin typeface="+mj-lt"/>
                <a:ea typeface="DejaVu Sans"/>
              </a:rPr>
              <a:t>)</a:t>
            </a: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D21091E1-9771-2AE6-B586-B0255C3C8E58}"/>
              </a:ext>
            </a:extLst>
          </p:cNvPr>
          <p:cNvSpPr txBox="1"/>
          <p:nvPr/>
        </p:nvSpPr>
        <p:spPr bwMode="auto">
          <a:xfrm>
            <a:off x="7071186" y="1757061"/>
            <a:ext cx="4309561" cy="220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Parameters estimated using cross-validation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70-30 training-test splits </a:t>
            </a:r>
          </a:p>
        </p:txBody>
      </p:sp>
    </p:spTree>
    <p:extLst>
      <p:ext uri="{BB962C8B-B14F-4D97-AF65-F5344CB8AC3E}">
        <p14:creationId xmlns:p14="http://schemas.microsoft.com/office/powerpoint/2010/main" val="34114061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A66C10A-186E-3542-4062-6247AEACBFE7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ADDEA51-0DB8-405B-7FA9-E87AB7DD20F3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REGRESSION RESULTS AND ANALYSIS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8A714EA-9C4E-8920-710F-D1881037D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63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EA51149-D009-7F17-D69B-FFE436A5DCB4}"/>
              </a:ext>
            </a:extLst>
          </p:cNvPr>
          <p:cNvSpPr txBox="1"/>
          <p:nvPr/>
        </p:nvSpPr>
        <p:spPr bwMode="auto">
          <a:xfrm>
            <a:off x="919305" y="817701"/>
            <a:ext cx="6431281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Interpretation :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5251E26B-75A4-C590-5723-014D4ECD6F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3388295"/>
                  </p:ext>
                </p:extLst>
              </p:nvPr>
            </p:nvGraphicFramePr>
            <p:xfrm>
              <a:off x="338638" y="4710283"/>
              <a:ext cx="6468561" cy="105164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807661">
                      <a:extLst>
                        <a:ext uri="{9D8B030D-6E8A-4147-A177-3AD203B41FA5}">
                          <a16:colId xmlns:a16="http://schemas.microsoft.com/office/drawing/2014/main" val="1309978145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358528571"/>
                        </a:ext>
                      </a:extLst>
                    </a:gridCol>
                    <a:gridCol w="965200">
                      <a:extLst>
                        <a:ext uri="{9D8B030D-6E8A-4147-A177-3AD203B41FA5}">
                          <a16:colId xmlns:a16="http://schemas.microsoft.com/office/drawing/2014/main" val="3262824799"/>
                        </a:ext>
                      </a:extLst>
                    </a:gridCol>
                    <a:gridCol w="825500">
                      <a:extLst>
                        <a:ext uri="{9D8B030D-6E8A-4147-A177-3AD203B41FA5}">
                          <a16:colId xmlns:a16="http://schemas.microsoft.com/office/drawing/2014/main" val="2139816353"/>
                        </a:ext>
                      </a:extLst>
                    </a:gridCol>
                    <a:gridCol w="977900">
                      <a:extLst>
                        <a:ext uri="{9D8B030D-6E8A-4147-A177-3AD203B41FA5}">
                          <a16:colId xmlns:a16="http://schemas.microsoft.com/office/drawing/2014/main" val="1705227543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1557997163"/>
                        </a:ext>
                      </a:extLst>
                    </a:gridCol>
                  </a:tblGrid>
                  <a:tr h="561774">
                    <a:tc>
                      <a:txBody>
                        <a:bodyPr/>
                        <a:lstStyle/>
                        <a:p>
                          <a:endParaRPr lang="en-GB" sz="16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MSE (</a:t>
                          </a:r>
                          <a14:m>
                            <m:oMath xmlns:m="http://schemas.openxmlformats.org/officeDocument/2006/math">
                              <m:r>
                                <a:rPr lang="en-GB" sz="1600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oMath>
                          </a14:m>
                          <a:r>
                            <a:rPr lang="en-GB" sz="1600" noProof="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MAE (</a:t>
                          </a:r>
                          <a14:m>
                            <m:oMath xmlns:m="http://schemas.openxmlformats.org/officeDocument/2006/math">
                              <m:r>
                                <a:rPr lang="en-GB" sz="1600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en-GB" sz="1600" noProof="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R²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Fitting time (s)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Inference time (</a:t>
                          </a:r>
                          <a:r>
                            <a:rPr lang="en-GB" sz="1600" noProof="0" dirty="0" err="1"/>
                            <a:t>ms</a:t>
                          </a:r>
                          <a:r>
                            <a:rPr lang="en-GB" sz="1600" noProof="0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2532509"/>
                      </a:ext>
                    </a:extLst>
                  </a:tr>
                  <a:tr h="467001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Neural networks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0,438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0,829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0,905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991,062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0,022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76286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5251E26B-75A4-C590-5723-014D4ECD6F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3388295"/>
                  </p:ext>
                </p:extLst>
              </p:nvPr>
            </p:nvGraphicFramePr>
            <p:xfrm>
              <a:off x="338638" y="4710283"/>
              <a:ext cx="6468561" cy="105164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807661">
                      <a:extLst>
                        <a:ext uri="{9D8B030D-6E8A-4147-A177-3AD203B41FA5}">
                          <a16:colId xmlns:a16="http://schemas.microsoft.com/office/drawing/2014/main" val="1309978145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358528571"/>
                        </a:ext>
                      </a:extLst>
                    </a:gridCol>
                    <a:gridCol w="965200">
                      <a:extLst>
                        <a:ext uri="{9D8B030D-6E8A-4147-A177-3AD203B41FA5}">
                          <a16:colId xmlns:a16="http://schemas.microsoft.com/office/drawing/2014/main" val="3262824799"/>
                        </a:ext>
                      </a:extLst>
                    </a:gridCol>
                    <a:gridCol w="825500">
                      <a:extLst>
                        <a:ext uri="{9D8B030D-6E8A-4147-A177-3AD203B41FA5}">
                          <a16:colId xmlns:a16="http://schemas.microsoft.com/office/drawing/2014/main" val="2139816353"/>
                        </a:ext>
                      </a:extLst>
                    </a:gridCol>
                    <a:gridCol w="977900">
                      <a:extLst>
                        <a:ext uri="{9D8B030D-6E8A-4147-A177-3AD203B41FA5}">
                          <a16:colId xmlns:a16="http://schemas.microsoft.com/office/drawing/2014/main" val="1705227543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1557997163"/>
                        </a:ext>
                      </a:extLst>
                    </a:gridCol>
                  </a:tblGrid>
                  <a:tr h="584645">
                    <a:tc>
                      <a:txBody>
                        <a:bodyPr/>
                        <a:lstStyle/>
                        <a:p>
                          <a:endParaRPr lang="en-GB" sz="16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206944" t="-2062" r="-434028" b="-814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279747" t="-2062" r="-295570" b="-814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R²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Fitting time (s)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Inference time (</a:t>
                          </a:r>
                          <a:r>
                            <a:rPr lang="en-GB" sz="1600" noProof="0" dirty="0" err="1"/>
                            <a:t>ms</a:t>
                          </a:r>
                          <a:r>
                            <a:rPr lang="en-GB" sz="1600" noProof="0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2532509"/>
                      </a:ext>
                    </a:extLst>
                  </a:tr>
                  <a:tr h="467001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Neural networks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0,438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0,829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0,905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991,062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0,022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76286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Shape 3">
            <a:extLst>
              <a:ext uri="{FF2B5EF4-FFF2-40B4-BE49-F238E27FC236}">
                <a16:creationId xmlns:a16="http://schemas.microsoft.com/office/drawing/2014/main" id="{DF379411-73D5-25F3-3AA9-05A61D5DE552}"/>
              </a:ext>
            </a:extLst>
          </p:cNvPr>
          <p:cNvSpPr/>
          <p:nvPr/>
        </p:nvSpPr>
        <p:spPr bwMode="auto">
          <a:xfrm>
            <a:off x="88038" y="5819497"/>
            <a:ext cx="6969761" cy="44160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2000" b="0" strike="noStrike" spc="-1" noProof="0" dirty="0">
                <a:solidFill>
                  <a:srgbClr val="000000"/>
                </a:solidFill>
                <a:latin typeface="+mj-lt"/>
                <a:ea typeface="DejaVu Sans"/>
              </a:rPr>
              <a:t>Regression results </a:t>
            </a:r>
            <a:r>
              <a:rPr lang="en-GB" sz="2000" spc="-1" noProof="0" dirty="0">
                <a:solidFill>
                  <a:srgbClr val="000000"/>
                </a:solidFill>
                <a:latin typeface="+mj-lt"/>
                <a:ea typeface="DejaVu Sans"/>
              </a:rPr>
              <a:t>(Neural network)</a:t>
            </a:r>
            <a:endParaRPr lang="en-GB" sz="2000" b="0" strike="noStrike" spc="-1" noProof="0" dirty="0">
              <a:solidFill>
                <a:srgbClr val="000000"/>
              </a:solidFill>
              <a:latin typeface="+mj-lt"/>
              <a:ea typeface="DejaVu Sans"/>
            </a:endParaRPr>
          </a:p>
        </p:txBody>
      </p:sp>
      <p:pic>
        <p:nvPicPr>
          <p:cNvPr id="8" name="Picture 7" descr="A graph with numbers and dots&#10;&#10;AI-generated content may be incorrect.">
            <a:extLst>
              <a:ext uri="{FF2B5EF4-FFF2-40B4-BE49-F238E27FC236}">
                <a16:creationId xmlns:a16="http://schemas.microsoft.com/office/drawing/2014/main" id="{F1FF3585-7DA0-D65D-922A-AE0DA1517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383" y="1916347"/>
            <a:ext cx="3394682" cy="2582911"/>
          </a:xfrm>
          <a:prstGeom prst="rect">
            <a:avLst/>
          </a:prstGeom>
        </p:spPr>
      </p:pic>
      <p:pic>
        <p:nvPicPr>
          <p:cNvPr id="10" name="Picture 9" descr="A graph with blue lines and numbers&#10;&#10;AI-generated content may be incorrect.">
            <a:extLst>
              <a:ext uri="{FF2B5EF4-FFF2-40B4-BE49-F238E27FC236}">
                <a16:creationId xmlns:a16="http://schemas.microsoft.com/office/drawing/2014/main" id="{531140F9-821C-37B5-2D38-BCB168664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8704" y="1916347"/>
            <a:ext cx="3752319" cy="258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165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40F087B-1694-CCCE-13F6-D863D4C10DC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C95061E-4C65-CD55-8CC8-49E17F2F494E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REGRESSION RESULTS AND ANALYSIS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78F73C0-60A7-4E2C-9CF4-CC55E72F9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64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8EC4209-8244-014E-2B2F-627CC7E2952D}"/>
              </a:ext>
            </a:extLst>
          </p:cNvPr>
          <p:cNvSpPr txBox="1"/>
          <p:nvPr/>
        </p:nvSpPr>
        <p:spPr bwMode="auto">
          <a:xfrm>
            <a:off x="919305" y="817701"/>
            <a:ext cx="6431281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Hyperparameter estimation</a:t>
            </a:r>
          </a:p>
        </p:txBody>
      </p:sp>
      <p:pic>
        <p:nvPicPr>
          <p:cNvPr id="4" name="Picture 3" descr="A graph with numbers and dots&#10;&#10;AI-generated content may be incorrect.">
            <a:extLst>
              <a:ext uri="{FF2B5EF4-FFF2-40B4-BE49-F238E27FC236}">
                <a16:creationId xmlns:a16="http://schemas.microsoft.com/office/drawing/2014/main" id="{9BC8B6EB-E815-21FA-E685-F082C59A8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99" y="4135933"/>
            <a:ext cx="3099495" cy="2095498"/>
          </a:xfrm>
          <a:prstGeom prst="rect">
            <a:avLst/>
          </a:prstGeom>
        </p:spPr>
      </p:pic>
      <p:pic>
        <p:nvPicPr>
          <p:cNvPr id="8" name="Picture 7" descr="A graph with numbers and a line&#10;&#10;AI-generated content may be incorrect.">
            <a:extLst>
              <a:ext uri="{FF2B5EF4-FFF2-40B4-BE49-F238E27FC236}">
                <a16:creationId xmlns:a16="http://schemas.microsoft.com/office/drawing/2014/main" id="{35C5DCEC-FFC5-BB47-3DCC-A85D41515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99" y="1757061"/>
            <a:ext cx="2582376" cy="2090714"/>
          </a:xfrm>
          <a:prstGeom prst="rect">
            <a:avLst/>
          </a:prstGeom>
        </p:spPr>
      </p:pic>
      <p:pic>
        <p:nvPicPr>
          <p:cNvPr id="11" name="Picture 10" descr="A graph with numbers and dots&#10;&#10;AI-generated content may be incorrect.">
            <a:extLst>
              <a:ext uri="{FF2B5EF4-FFF2-40B4-BE49-F238E27FC236}">
                <a16:creationId xmlns:a16="http://schemas.microsoft.com/office/drawing/2014/main" id="{D1D9BF40-99CE-CC4B-7D87-1CF23ADFF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980" y="4140717"/>
            <a:ext cx="2738606" cy="2090714"/>
          </a:xfrm>
          <a:prstGeom prst="rect">
            <a:avLst/>
          </a:prstGeom>
        </p:spPr>
      </p:pic>
      <p:pic>
        <p:nvPicPr>
          <p:cNvPr id="16" name="Picture 15" descr="A graph with numbers and dots&#10;&#10;AI-generated content may be incorrect.">
            <a:extLst>
              <a:ext uri="{FF2B5EF4-FFF2-40B4-BE49-F238E27FC236}">
                <a16:creationId xmlns:a16="http://schemas.microsoft.com/office/drawing/2014/main" id="{D9C0F91A-F3B5-7913-2629-48CFE260B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7612" y="1757061"/>
            <a:ext cx="2747796" cy="2090714"/>
          </a:xfrm>
          <a:prstGeom prst="rect">
            <a:avLst/>
          </a:prstGeom>
        </p:spPr>
      </p:pic>
      <p:pic>
        <p:nvPicPr>
          <p:cNvPr id="20" name="Picture 19" descr="A graph with numbers and a line&#10;&#10;AI-generated content may be incorrect.">
            <a:extLst>
              <a:ext uri="{FF2B5EF4-FFF2-40B4-BE49-F238E27FC236}">
                <a16:creationId xmlns:a16="http://schemas.microsoft.com/office/drawing/2014/main" id="{CD65886D-8E80-185E-031E-8CD26B7D6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371" y="1683546"/>
            <a:ext cx="2763983" cy="2237744"/>
          </a:xfrm>
          <a:prstGeom prst="rect">
            <a:avLst/>
          </a:prstGeom>
        </p:spPr>
      </p:pic>
      <p:pic>
        <p:nvPicPr>
          <p:cNvPr id="22" name="Picture 21" descr="A graph with numbers and dots&#10;&#10;AI-generated content may be incorrect.">
            <a:extLst>
              <a:ext uri="{FF2B5EF4-FFF2-40B4-BE49-F238E27FC236}">
                <a16:creationId xmlns:a16="http://schemas.microsoft.com/office/drawing/2014/main" id="{131C3549-CB20-0F3B-E090-947978AE10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8371" y="4071943"/>
            <a:ext cx="2747796" cy="220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0013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A1ED960-DAEC-BECB-E5FE-06F712119B82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68F5470-FC2B-7B27-B1C1-47A545663BCF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REGRESSION RESULTS AND ANALYSIS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22BA50C-3511-F0F6-7D69-798C5C80E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65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22F5EA5-9905-1E2B-A7F3-91BC14BC7609}"/>
              </a:ext>
            </a:extLst>
          </p:cNvPr>
          <p:cNvSpPr txBox="1"/>
          <p:nvPr/>
        </p:nvSpPr>
        <p:spPr bwMode="auto">
          <a:xfrm>
            <a:off x="919305" y="817701"/>
            <a:ext cx="6431281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Residual plots</a:t>
            </a:r>
          </a:p>
        </p:txBody>
      </p:sp>
      <p:pic>
        <p:nvPicPr>
          <p:cNvPr id="4" name="Picture 3" descr="A graph of blue dots&#10;&#10;AI-generated content may be incorrect.">
            <a:extLst>
              <a:ext uri="{FF2B5EF4-FFF2-40B4-BE49-F238E27FC236}">
                <a16:creationId xmlns:a16="http://schemas.microsoft.com/office/drawing/2014/main" id="{B92397FA-7FDB-0D84-6A8E-1C4F45925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605" y="4058857"/>
            <a:ext cx="2798789" cy="2059756"/>
          </a:xfrm>
          <a:prstGeom prst="rect">
            <a:avLst/>
          </a:prstGeom>
        </p:spPr>
      </p:pic>
      <p:pic>
        <p:nvPicPr>
          <p:cNvPr id="8" name="Picture 7" descr="A graph of a temperature&#10;&#10;AI-generated content may be incorrect.">
            <a:extLst>
              <a:ext uri="{FF2B5EF4-FFF2-40B4-BE49-F238E27FC236}">
                <a16:creationId xmlns:a16="http://schemas.microsoft.com/office/drawing/2014/main" id="{16B721B5-AAA4-E8DC-CA42-75C5310EC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875" y="1785076"/>
            <a:ext cx="2702250" cy="1988709"/>
          </a:xfrm>
          <a:prstGeom prst="rect">
            <a:avLst/>
          </a:prstGeom>
        </p:spPr>
      </p:pic>
      <p:pic>
        <p:nvPicPr>
          <p:cNvPr id="11" name="Picture 10" descr="A graph with a red line and a blue line&#10;&#10;AI-generated content may be incorrect.">
            <a:extLst>
              <a:ext uri="{FF2B5EF4-FFF2-40B4-BE49-F238E27FC236}">
                <a16:creationId xmlns:a16="http://schemas.microsoft.com/office/drawing/2014/main" id="{1E50115C-27F1-0356-96D0-C4D0055C4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338" y="1802737"/>
            <a:ext cx="2702250" cy="2026688"/>
          </a:xfrm>
          <a:prstGeom prst="rect">
            <a:avLst/>
          </a:prstGeom>
        </p:spPr>
      </p:pic>
      <p:pic>
        <p:nvPicPr>
          <p:cNvPr id="16" name="Picture 15" descr="A diagram of a strain&#10;&#10;AI-generated content may be incorrect.">
            <a:extLst>
              <a:ext uri="{FF2B5EF4-FFF2-40B4-BE49-F238E27FC236}">
                <a16:creationId xmlns:a16="http://schemas.microsoft.com/office/drawing/2014/main" id="{D78D310A-491E-867C-DF51-6651F0CCC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338" y="4122831"/>
            <a:ext cx="2702249" cy="1988708"/>
          </a:xfrm>
          <a:prstGeom prst="rect">
            <a:avLst/>
          </a:prstGeom>
        </p:spPr>
      </p:pic>
      <p:pic>
        <p:nvPicPr>
          <p:cNvPr id="20" name="Picture 19" descr="A graph of a graph with a blue dotted line&#10;&#10;AI-generated content may be incorrect.">
            <a:extLst>
              <a:ext uri="{FF2B5EF4-FFF2-40B4-BE49-F238E27FC236}">
                <a16:creationId xmlns:a16="http://schemas.microsoft.com/office/drawing/2014/main" id="{4FB081AA-DF43-ACF7-2AF5-7F4828A837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4454" y="1802737"/>
            <a:ext cx="2849766" cy="2097273"/>
          </a:xfrm>
          <a:prstGeom prst="rect">
            <a:avLst/>
          </a:prstGeom>
        </p:spPr>
      </p:pic>
      <p:pic>
        <p:nvPicPr>
          <p:cNvPr id="22" name="Picture 21" descr="A graph of a graph of a blue line&#10;&#10;AI-generated content may be incorrect.">
            <a:extLst>
              <a:ext uri="{FF2B5EF4-FFF2-40B4-BE49-F238E27FC236}">
                <a16:creationId xmlns:a16="http://schemas.microsoft.com/office/drawing/2014/main" id="{949CB290-5D9E-777F-C855-A66DFFB6C3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4454" y="4058857"/>
            <a:ext cx="2849766" cy="209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86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984717A-9719-709E-48EC-94307EF500C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B0184DFF-2DEB-F534-62AD-5B2C80315FDF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SIMULATIONS AND DATA GENERATION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16AEB1F-24A9-D361-3E63-8CD33C86C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66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AAC3C6C-A954-AC9C-B5B7-2DA1B82D98D3}"/>
              </a:ext>
            </a:extLst>
          </p:cNvPr>
          <p:cNvSpPr txBox="1"/>
          <p:nvPr/>
        </p:nvSpPr>
        <p:spPr bwMode="auto">
          <a:xfrm>
            <a:off x="919305" y="817701"/>
            <a:ext cx="6431281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Crack length vs health indicator</a:t>
            </a:r>
          </a:p>
        </p:txBody>
      </p:sp>
      <p:sp>
        <p:nvSpPr>
          <p:cNvPr id="3" name="ZoneTexte 9">
            <a:extLst>
              <a:ext uri="{FF2B5EF4-FFF2-40B4-BE49-F238E27FC236}">
                <a16:creationId xmlns:a16="http://schemas.microsoft.com/office/drawing/2014/main" id="{2690FFEF-807B-5BDE-D113-39FD559276CA}"/>
              </a:ext>
            </a:extLst>
          </p:cNvPr>
          <p:cNvSpPr txBox="1"/>
          <p:nvPr/>
        </p:nvSpPr>
        <p:spPr bwMode="auto">
          <a:xfrm>
            <a:off x="626327" y="2291998"/>
            <a:ext cx="5784634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Gaussian process regression is used to estimate the crack length from the health indicator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GB" sz="2400" noProof="0" dirty="0">
              <a:latin typeface="Calibri Light"/>
            </a:endParaRPr>
          </a:p>
        </p:txBody>
      </p:sp>
      <p:pic>
        <p:nvPicPr>
          <p:cNvPr id="4" name="Picture 3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1E4D2F97-DE15-5809-0C50-DF2D92EC1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468" y="2509192"/>
            <a:ext cx="4375555" cy="333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084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AD7D6874-D3A4-7FD8-9AC2-F8511630A467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0BC63F6-F191-368D-64CB-2DEC966B7D0A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USE CASE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619A321-4A2B-1BA0-F173-98CC1B4B9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67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005199F-3853-5DAC-1CBB-BD5DEE2EEBAB}"/>
              </a:ext>
            </a:extLst>
          </p:cNvPr>
          <p:cNvSpPr txBox="1"/>
          <p:nvPr/>
        </p:nvSpPr>
        <p:spPr bwMode="auto">
          <a:xfrm>
            <a:off x="919305" y="817701"/>
            <a:ext cx="8386927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Predictions using a surrogate ML model</a:t>
            </a:r>
          </a:p>
        </p:txBody>
      </p:sp>
      <p:sp>
        <p:nvSpPr>
          <p:cNvPr id="4" name="TextShape 3">
            <a:extLst>
              <a:ext uri="{FF2B5EF4-FFF2-40B4-BE49-F238E27FC236}">
                <a16:creationId xmlns:a16="http://schemas.microsoft.com/office/drawing/2014/main" id="{C2E8FB6F-637D-99C0-2CC8-4D100322387B}"/>
              </a:ext>
            </a:extLst>
          </p:cNvPr>
          <p:cNvSpPr/>
          <p:nvPr/>
        </p:nvSpPr>
        <p:spPr bwMode="auto">
          <a:xfrm>
            <a:off x="2611119" y="5363077"/>
            <a:ext cx="6969761" cy="72800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2000" spc="-1" noProof="0" dirty="0">
                <a:solidFill>
                  <a:srgbClr val="000000"/>
                </a:solidFill>
                <a:latin typeface="+mj-lt"/>
                <a:ea typeface="DejaVu Sans"/>
              </a:rPr>
              <a:t>Remaining useful life estimation using a Markov chain model coupled with support vector regression as a surrogate model</a:t>
            </a:r>
            <a:endParaRPr lang="en-GB" sz="2000" b="0" strike="noStrike" spc="-1" noProof="0" dirty="0">
              <a:solidFill>
                <a:srgbClr val="000000"/>
              </a:solidFill>
              <a:latin typeface="+mj-lt"/>
              <a:ea typeface="DejaVu Sans"/>
            </a:endParaRPr>
          </a:p>
        </p:txBody>
      </p:sp>
      <p:pic>
        <p:nvPicPr>
          <p:cNvPr id="8" name="Picture 7" descr="A graph with blue line and orange line&#10;&#10;AI-generated content may be incorrect.">
            <a:extLst>
              <a:ext uri="{FF2B5EF4-FFF2-40B4-BE49-F238E27FC236}">
                <a16:creationId xmlns:a16="http://schemas.microsoft.com/office/drawing/2014/main" id="{107BE990-3ED1-8313-135C-CD29CC2E7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356" y="1830068"/>
            <a:ext cx="4201970" cy="34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633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23766C41-1478-05D1-CAB0-7D7F402F4A2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4972B9FF-4B37-30A2-C76F-CAE4DF96F824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SIMULATIONS AND DATA GENERATION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5C19654-1F80-CA21-F304-CB4E010DC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68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8CD23B6-6EB0-3E57-C78D-48E86B794750}"/>
              </a:ext>
            </a:extLst>
          </p:cNvPr>
          <p:cNvSpPr txBox="1"/>
          <p:nvPr/>
        </p:nvSpPr>
        <p:spPr bwMode="auto">
          <a:xfrm>
            <a:off x="919305" y="817701"/>
            <a:ext cx="6431281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Plasticity</a:t>
            </a:r>
          </a:p>
        </p:txBody>
      </p:sp>
      <p:sp>
        <p:nvSpPr>
          <p:cNvPr id="3" name="ZoneTexte 9">
            <a:extLst>
              <a:ext uri="{FF2B5EF4-FFF2-40B4-BE49-F238E27FC236}">
                <a16:creationId xmlns:a16="http://schemas.microsoft.com/office/drawing/2014/main" id="{A2382399-9EB6-7127-4E01-236EF5C4F0A7}"/>
              </a:ext>
            </a:extLst>
          </p:cNvPr>
          <p:cNvSpPr txBox="1"/>
          <p:nvPr/>
        </p:nvSpPr>
        <p:spPr bwMode="auto">
          <a:xfrm>
            <a:off x="616166" y="1865278"/>
            <a:ext cx="9482873" cy="3910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Metallization layer and wire (Al) : Bilinear Kinematic Hardening :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Yield stress σ = 29MPa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Tangent modulus E = 35.5MPa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Copper : </a:t>
            </a:r>
            <a:r>
              <a:rPr lang="en-GB" sz="2400" noProof="0" dirty="0" err="1">
                <a:latin typeface="Calibri Light"/>
              </a:rPr>
              <a:t>Chaboche</a:t>
            </a:r>
            <a:r>
              <a:rPr lang="en-GB" sz="2400" noProof="0" dirty="0">
                <a:latin typeface="Calibri Light"/>
              </a:rPr>
              <a:t> Kinematic Hardening : 2 modes 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T = 20◦C : C1 = 54.041MPa, γ1 = 962, C2 = 721MPa, γ2 = 1.1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T = 50◦C : C1 = 52.880MPa, γ1 = 1000, C2 = 700MPa, γ2 = 1.1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T = 150◦C : C1 = 45.760MPa, γ1 = 1100, C2 = 600MPa, γ2 = 1.1</a:t>
            </a:r>
          </a:p>
        </p:txBody>
      </p:sp>
    </p:spTree>
    <p:extLst>
      <p:ext uri="{BB962C8B-B14F-4D97-AF65-F5344CB8AC3E}">
        <p14:creationId xmlns:p14="http://schemas.microsoft.com/office/powerpoint/2010/main" val="387144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62498B33-25B7-0FBC-F411-507E053FBC87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B8A8B8A4-A57D-8CB4-D364-221CB5A02EFA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SIMULATIONS AND DATA GENERATION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0C147F8-49A0-2CCB-8CA4-5A2D40E6B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6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C473360-4066-EA8A-08E7-198F948BFA12}"/>
              </a:ext>
            </a:extLst>
          </p:cNvPr>
          <p:cNvSpPr txBox="1"/>
          <p:nvPr/>
        </p:nvSpPr>
        <p:spPr bwMode="auto">
          <a:xfrm>
            <a:off x="919305" y="817701"/>
            <a:ext cx="6431281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Failure mechanism</a:t>
            </a:r>
          </a:p>
        </p:txBody>
      </p:sp>
      <p:sp>
        <p:nvSpPr>
          <p:cNvPr id="10" name="Block Arc 42">
            <a:extLst>
              <a:ext uri="{FF2B5EF4-FFF2-40B4-BE49-F238E27FC236}">
                <a16:creationId xmlns:a16="http://schemas.microsoft.com/office/drawing/2014/main" id="{C16FC077-47F2-D197-C28E-2C8EA7A5B2D9}"/>
              </a:ext>
            </a:extLst>
          </p:cNvPr>
          <p:cNvSpPr/>
          <p:nvPr/>
        </p:nvSpPr>
        <p:spPr bwMode="auto">
          <a:xfrm flipH="1">
            <a:off x="11527856" y="49667"/>
            <a:ext cx="503836" cy="492660"/>
          </a:xfrm>
          <a:prstGeom prst="blockArc">
            <a:avLst>
              <a:gd name="adj1" fmla="val 14606661"/>
              <a:gd name="adj2" fmla="val 16331239"/>
              <a:gd name="adj3" fmla="val 8827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Oval 41">
            <a:extLst>
              <a:ext uri="{FF2B5EF4-FFF2-40B4-BE49-F238E27FC236}">
                <a16:creationId xmlns:a16="http://schemas.microsoft.com/office/drawing/2014/main" id="{C04E393F-19E3-485A-8328-C777AB27E582}"/>
              </a:ext>
            </a:extLst>
          </p:cNvPr>
          <p:cNvSpPr/>
          <p:nvPr/>
        </p:nvSpPr>
        <p:spPr bwMode="auto">
          <a:xfrm>
            <a:off x="11552016" y="73377"/>
            <a:ext cx="466445" cy="45609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6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2986D33-4FC3-2E2C-0DF8-9570498EF09A}"/>
              </a:ext>
            </a:extLst>
          </p:cNvPr>
          <p:cNvGrpSpPr/>
          <p:nvPr/>
        </p:nvGrpSpPr>
        <p:grpSpPr>
          <a:xfrm>
            <a:off x="7572723" y="2508240"/>
            <a:ext cx="4438650" cy="2253833"/>
            <a:chOff x="7572723" y="2508240"/>
            <a:chExt cx="4438650" cy="2253833"/>
          </a:xfrm>
        </p:grpSpPr>
        <p:sp>
          <p:nvSpPr>
            <p:cNvPr id="12" name="TextShape 3">
              <a:extLst>
                <a:ext uri="{FF2B5EF4-FFF2-40B4-BE49-F238E27FC236}">
                  <a16:creationId xmlns:a16="http://schemas.microsoft.com/office/drawing/2014/main" id="{07059F8D-964F-6DE8-5792-2D25CF81A69D}"/>
                </a:ext>
              </a:extLst>
            </p:cNvPr>
            <p:cNvSpPr/>
            <p:nvPr/>
          </p:nvSpPr>
          <p:spPr bwMode="auto">
            <a:xfrm>
              <a:off x="7572723" y="4320470"/>
              <a:ext cx="4438650" cy="441603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000" b="0" strike="noStrike" spc="-1" noProof="0" dirty="0">
                  <a:solidFill>
                    <a:srgbClr val="000000"/>
                  </a:solidFill>
                  <a:latin typeface="+mj-lt"/>
                  <a:ea typeface="DejaVu Sans"/>
                </a:rPr>
                <a:t>Architecture of a power module</a:t>
              </a:r>
            </a:p>
          </p:txBody>
        </p:sp>
        <p:pic>
          <p:nvPicPr>
            <p:cNvPr id="5" name="Picture 4" descr="A diagram of a structure&#10;&#10;AI-generated content may be incorrect.">
              <a:extLst>
                <a:ext uri="{FF2B5EF4-FFF2-40B4-BE49-F238E27FC236}">
                  <a16:creationId xmlns:a16="http://schemas.microsoft.com/office/drawing/2014/main" id="{96E31CFC-7199-3852-4481-1F029CEED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75083" y="2508240"/>
              <a:ext cx="4233931" cy="1869444"/>
            </a:xfrm>
            <a:prstGeom prst="rect">
              <a:avLst/>
            </a:prstGeom>
          </p:spPr>
        </p:pic>
      </p:grpSp>
      <p:sp>
        <p:nvSpPr>
          <p:cNvPr id="3" name="ZoneTexte 9">
            <a:extLst>
              <a:ext uri="{FF2B5EF4-FFF2-40B4-BE49-F238E27FC236}">
                <a16:creationId xmlns:a16="http://schemas.microsoft.com/office/drawing/2014/main" id="{57260151-0A7E-5DDF-0BCA-F264D0067251}"/>
              </a:ext>
            </a:extLst>
          </p:cNvPr>
          <p:cNvSpPr txBox="1"/>
          <p:nvPr/>
        </p:nvSpPr>
        <p:spPr bwMode="auto">
          <a:xfrm>
            <a:off x="626327" y="2291998"/>
            <a:ext cx="5784634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Creation of thermal stress in the wire-chip interface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GB" sz="2400" noProof="0" dirty="0">
              <a:latin typeface="Calibri Light"/>
            </a:endParaRPr>
          </a:p>
        </p:txBody>
      </p:sp>
      <p:pic>
        <p:nvPicPr>
          <p:cNvPr id="13" name="Picture 12" descr="A close-up of a black and white object&#10;&#10;AI-generated content may be incorrect.">
            <a:extLst>
              <a:ext uri="{FF2B5EF4-FFF2-40B4-BE49-F238E27FC236}">
                <a16:creationId xmlns:a16="http://schemas.microsoft.com/office/drawing/2014/main" id="{547382D4-7301-7562-296F-4F29ADF67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590" y="3655446"/>
            <a:ext cx="4438650" cy="177165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22B20F69-E008-68E1-A268-7FCE7EF56E49}"/>
              </a:ext>
            </a:extLst>
          </p:cNvPr>
          <p:cNvSpPr/>
          <p:nvPr/>
        </p:nvSpPr>
        <p:spPr>
          <a:xfrm>
            <a:off x="9347933" y="3305750"/>
            <a:ext cx="142710" cy="123250"/>
          </a:xfrm>
          <a:prstGeom prst="ellipse">
            <a:avLst/>
          </a:prstGeom>
          <a:solidFill>
            <a:srgbClr val="1F4E7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solidFill>
                <a:srgbClr val="1F4E79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D891996-4DED-541F-5006-64A2397CD874}"/>
              </a:ext>
            </a:extLst>
          </p:cNvPr>
          <p:cNvCxnSpPr>
            <a:stCxn id="15" idx="0"/>
            <a:endCxn id="13" idx="3"/>
          </p:cNvCxnSpPr>
          <p:nvPr/>
        </p:nvCxnSpPr>
        <p:spPr>
          <a:xfrm rot="16200000" flipH="1" flipV="1">
            <a:off x="7084003" y="2205986"/>
            <a:ext cx="1235521" cy="3435048"/>
          </a:xfrm>
          <a:prstGeom prst="bentConnector4">
            <a:avLst>
              <a:gd name="adj1" fmla="val -18502"/>
              <a:gd name="adj2" fmla="val 5103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9839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50E94D8-BF9D-04C0-3279-94AB481FC0A9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078C4F50-EC2E-7F23-C2CF-F1133B334FD1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SIMULATIONS AND DATA GENERATION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EEE6DB5-C197-59BF-A6AC-5E8A54417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69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4926FD0-4C90-7C77-BF6F-98807BBE9B5D}"/>
              </a:ext>
            </a:extLst>
          </p:cNvPr>
          <p:cNvSpPr txBox="1"/>
          <p:nvPr/>
        </p:nvSpPr>
        <p:spPr bwMode="auto">
          <a:xfrm>
            <a:off x="919305" y="817701"/>
            <a:ext cx="6431281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Plasticity</a:t>
            </a:r>
          </a:p>
        </p:txBody>
      </p:sp>
      <p:sp>
        <p:nvSpPr>
          <p:cNvPr id="3" name="ZoneTexte 9">
            <a:extLst>
              <a:ext uri="{FF2B5EF4-FFF2-40B4-BE49-F238E27FC236}">
                <a16:creationId xmlns:a16="http://schemas.microsoft.com/office/drawing/2014/main" id="{B9A285A2-A2A0-8937-FB69-1FB5989577DE}"/>
              </a:ext>
            </a:extLst>
          </p:cNvPr>
          <p:cNvSpPr txBox="1"/>
          <p:nvPr/>
        </p:nvSpPr>
        <p:spPr bwMode="auto">
          <a:xfrm>
            <a:off x="616166" y="1865278"/>
            <a:ext cx="9482873" cy="3910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Metallization layer and wire (Al) : Bilinear Kinematic Hardening :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Yield stress σ = 29MPa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Tangent modulus E = 35.5MPa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Copper : </a:t>
            </a:r>
            <a:r>
              <a:rPr lang="en-GB" sz="2400" noProof="0" dirty="0" err="1">
                <a:latin typeface="Calibri Light"/>
              </a:rPr>
              <a:t>Chaboche</a:t>
            </a:r>
            <a:r>
              <a:rPr lang="en-GB" sz="2400" noProof="0" dirty="0">
                <a:latin typeface="Calibri Light"/>
              </a:rPr>
              <a:t> Kinematic Hardening : 2 modes 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T = 20◦C : C1 = 54.041MPa, γ1 = 962, C2 = 721MPa, γ2 = 1.1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T = 50◦C : C1 = 52.880MPa, γ1 = 1000, C2 = 700MPa, γ2 = 1.1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T = 150◦C : C1 = 45.760MPa, γ1 = 1100, C2 = 600MPa, γ2 = 1.1</a:t>
            </a:r>
          </a:p>
        </p:txBody>
      </p:sp>
    </p:spTree>
    <p:extLst>
      <p:ext uri="{BB962C8B-B14F-4D97-AF65-F5344CB8AC3E}">
        <p14:creationId xmlns:p14="http://schemas.microsoft.com/office/powerpoint/2010/main" val="18675341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78EC7651-AC40-5727-0619-E411A47C29F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63DCE9A6-2140-38BD-F4D4-1EDA5AD57B79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REGRESSION RESULTS AND ANALYSIS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3B32CE6-D0CE-30DB-71A0-012B558C4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70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3754CE0-FAE5-04B7-AB62-DDF284144810}"/>
              </a:ext>
            </a:extLst>
          </p:cNvPr>
          <p:cNvSpPr txBox="1"/>
          <p:nvPr/>
        </p:nvSpPr>
        <p:spPr bwMode="auto">
          <a:xfrm>
            <a:off x="919305" y="817701"/>
            <a:ext cx="6431281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Effect of quadratic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0152A0A2-5FFC-06AA-C159-B56A92C912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846368"/>
                  </p:ext>
                </p:extLst>
              </p:nvPr>
            </p:nvGraphicFramePr>
            <p:xfrm>
              <a:off x="212651" y="1757061"/>
              <a:ext cx="5794744" cy="373232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493739">
                      <a:extLst>
                        <a:ext uri="{9D8B030D-6E8A-4147-A177-3AD203B41FA5}">
                          <a16:colId xmlns:a16="http://schemas.microsoft.com/office/drawing/2014/main" val="1309978145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358528571"/>
                        </a:ext>
                      </a:extLst>
                    </a:gridCol>
                    <a:gridCol w="798463">
                      <a:extLst>
                        <a:ext uri="{9D8B030D-6E8A-4147-A177-3AD203B41FA5}">
                          <a16:colId xmlns:a16="http://schemas.microsoft.com/office/drawing/2014/main" val="3262824799"/>
                        </a:ext>
                      </a:extLst>
                    </a:gridCol>
                    <a:gridCol w="733647">
                      <a:extLst>
                        <a:ext uri="{9D8B030D-6E8A-4147-A177-3AD203B41FA5}">
                          <a16:colId xmlns:a16="http://schemas.microsoft.com/office/drawing/2014/main" val="2139816353"/>
                        </a:ext>
                      </a:extLst>
                    </a:gridCol>
                    <a:gridCol w="871870">
                      <a:extLst>
                        <a:ext uri="{9D8B030D-6E8A-4147-A177-3AD203B41FA5}">
                          <a16:colId xmlns:a16="http://schemas.microsoft.com/office/drawing/2014/main" val="1705227543"/>
                        </a:ext>
                      </a:extLst>
                    </a:gridCol>
                    <a:gridCol w="1020725">
                      <a:extLst>
                        <a:ext uri="{9D8B030D-6E8A-4147-A177-3AD203B41FA5}">
                          <a16:colId xmlns:a16="http://schemas.microsoft.com/office/drawing/2014/main" val="1557997163"/>
                        </a:ext>
                      </a:extLst>
                    </a:gridCol>
                  </a:tblGrid>
                  <a:tr h="354101">
                    <a:tc>
                      <a:txBody>
                        <a:bodyPr/>
                        <a:lstStyle/>
                        <a:p>
                          <a:r>
                            <a:rPr lang="en-GB" sz="1600" b="1" u="none" noProof="0" dirty="0">
                              <a:solidFill>
                                <a:srgbClr val="FFFF00"/>
                              </a:solidFill>
                            </a:rPr>
                            <a:t>Regular features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MSE (</a:t>
                          </a:r>
                          <a14:m>
                            <m:oMath xmlns:m="http://schemas.openxmlformats.org/officeDocument/2006/math">
                              <m:r>
                                <a:rPr lang="en-GB" sz="1600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oMath>
                          </a14:m>
                          <a:r>
                            <a:rPr lang="en-GB" sz="1600" noProof="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MAE (</a:t>
                          </a:r>
                          <a14:m>
                            <m:oMath xmlns:m="http://schemas.openxmlformats.org/officeDocument/2006/math">
                              <m:r>
                                <a:rPr lang="en-GB" sz="1600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en-GB" sz="1600" noProof="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R²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Fitting time (s)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Inference time (</a:t>
                          </a:r>
                          <a:r>
                            <a:rPr lang="en-GB" sz="1600" noProof="0" dirty="0" err="1"/>
                            <a:t>ms</a:t>
                          </a:r>
                          <a:r>
                            <a:rPr lang="en-GB" sz="1600" noProof="0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2532509"/>
                      </a:ext>
                    </a:extLst>
                  </a:tr>
                  <a:tr h="667144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Linear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1,851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2,329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0" u="sng" noProof="0" dirty="0"/>
                            <a:t>0,6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0,031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5717326"/>
                      </a:ext>
                    </a:extLst>
                  </a:tr>
                  <a:tr h="667144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Regularization (linear)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1,851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2,329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0,6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1,891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4561318"/>
                      </a:ext>
                    </a:extLst>
                  </a:tr>
                  <a:tr h="655151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Tree-based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0,175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0,463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0,962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673,375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0,211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69738"/>
                      </a:ext>
                    </a:extLst>
                  </a:tr>
                  <a:tr h="270564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Non-parametric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0,475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0,769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0,897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0,422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0,010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8370065"/>
                      </a:ext>
                    </a:extLst>
                  </a:tr>
                  <a:tr h="467001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Neural network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0,438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0,829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0,905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991,062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0,022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76286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0152A0A2-5FFC-06AA-C159-B56A92C912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846368"/>
                  </p:ext>
                </p:extLst>
              </p:nvPr>
            </p:nvGraphicFramePr>
            <p:xfrm>
              <a:off x="212651" y="1757061"/>
              <a:ext cx="5794744" cy="373232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493739">
                      <a:extLst>
                        <a:ext uri="{9D8B030D-6E8A-4147-A177-3AD203B41FA5}">
                          <a16:colId xmlns:a16="http://schemas.microsoft.com/office/drawing/2014/main" val="1309978145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358528571"/>
                        </a:ext>
                      </a:extLst>
                    </a:gridCol>
                    <a:gridCol w="798463">
                      <a:extLst>
                        <a:ext uri="{9D8B030D-6E8A-4147-A177-3AD203B41FA5}">
                          <a16:colId xmlns:a16="http://schemas.microsoft.com/office/drawing/2014/main" val="3262824799"/>
                        </a:ext>
                      </a:extLst>
                    </a:gridCol>
                    <a:gridCol w="733647">
                      <a:extLst>
                        <a:ext uri="{9D8B030D-6E8A-4147-A177-3AD203B41FA5}">
                          <a16:colId xmlns:a16="http://schemas.microsoft.com/office/drawing/2014/main" val="2139816353"/>
                        </a:ext>
                      </a:extLst>
                    </a:gridCol>
                    <a:gridCol w="871870">
                      <a:extLst>
                        <a:ext uri="{9D8B030D-6E8A-4147-A177-3AD203B41FA5}">
                          <a16:colId xmlns:a16="http://schemas.microsoft.com/office/drawing/2014/main" val="1705227543"/>
                        </a:ext>
                      </a:extLst>
                    </a:gridCol>
                    <a:gridCol w="1020725">
                      <a:extLst>
                        <a:ext uri="{9D8B030D-6E8A-4147-A177-3AD203B41FA5}">
                          <a16:colId xmlns:a16="http://schemas.microsoft.com/office/drawing/2014/main" val="1557997163"/>
                        </a:ext>
                      </a:extLst>
                    </a:gridCol>
                  </a:tblGrid>
                  <a:tr h="584645">
                    <a:tc>
                      <a:txBody>
                        <a:bodyPr/>
                        <a:lstStyle/>
                        <a:p>
                          <a:r>
                            <a:rPr lang="en-GB" sz="1600" b="1" u="none" noProof="0" dirty="0">
                              <a:solidFill>
                                <a:srgbClr val="FFFF00"/>
                              </a:solidFill>
                            </a:rPr>
                            <a:t>Regular features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170833" t="-3125" r="-393750" b="-551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295455" t="-3125" r="-329545" b="-551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R²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Fitting time (s)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Inference time (</a:t>
                          </a:r>
                          <a:r>
                            <a:rPr lang="en-GB" sz="1600" noProof="0" dirty="0" err="1"/>
                            <a:t>ms</a:t>
                          </a:r>
                          <a:r>
                            <a:rPr lang="en-GB" sz="1600" noProof="0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2532509"/>
                      </a:ext>
                    </a:extLst>
                  </a:tr>
                  <a:tr h="667144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Linear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1,851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2,329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0" u="sng" noProof="0" dirty="0"/>
                            <a:t>0,6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0,031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5717326"/>
                      </a:ext>
                    </a:extLst>
                  </a:tr>
                  <a:tr h="667144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Regularization (linear)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1,851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2,329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0,6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1,891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4561318"/>
                      </a:ext>
                    </a:extLst>
                  </a:tr>
                  <a:tr h="655151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Tree-based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0,175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0,463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0,962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673,375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0,211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6973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Non-parametric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0,475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0,769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0,897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0,422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0,010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8370065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Neural network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0,438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0,829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0,905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991,062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0,022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76286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E3531AC4-48E3-F3D4-FA6A-50D729A926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0354058"/>
                  </p:ext>
                </p:extLst>
              </p:nvPr>
            </p:nvGraphicFramePr>
            <p:xfrm>
              <a:off x="6092456" y="1757060"/>
              <a:ext cx="5911702" cy="373232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435395">
                      <a:extLst>
                        <a:ext uri="{9D8B030D-6E8A-4147-A177-3AD203B41FA5}">
                          <a16:colId xmlns:a16="http://schemas.microsoft.com/office/drawing/2014/main" val="1309978145"/>
                        </a:ext>
                      </a:extLst>
                    </a:gridCol>
                    <a:gridCol w="765544">
                      <a:extLst>
                        <a:ext uri="{9D8B030D-6E8A-4147-A177-3AD203B41FA5}">
                          <a16:colId xmlns:a16="http://schemas.microsoft.com/office/drawing/2014/main" val="1358528571"/>
                        </a:ext>
                      </a:extLst>
                    </a:gridCol>
                    <a:gridCol w="818707">
                      <a:extLst>
                        <a:ext uri="{9D8B030D-6E8A-4147-A177-3AD203B41FA5}">
                          <a16:colId xmlns:a16="http://schemas.microsoft.com/office/drawing/2014/main" val="3262824799"/>
                        </a:ext>
                      </a:extLst>
                    </a:gridCol>
                    <a:gridCol w="672015">
                      <a:extLst>
                        <a:ext uri="{9D8B030D-6E8A-4147-A177-3AD203B41FA5}">
                          <a16:colId xmlns:a16="http://schemas.microsoft.com/office/drawing/2014/main" val="2139816353"/>
                        </a:ext>
                      </a:extLst>
                    </a:gridCol>
                    <a:gridCol w="997297">
                      <a:extLst>
                        <a:ext uri="{9D8B030D-6E8A-4147-A177-3AD203B41FA5}">
                          <a16:colId xmlns:a16="http://schemas.microsoft.com/office/drawing/2014/main" val="1705227543"/>
                        </a:ext>
                      </a:extLst>
                    </a:gridCol>
                    <a:gridCol w="1222744">
                      <a:extLst>
                        <a:ext uri="{9D8B030D-6E8A-4147-A177-3AD203B41FA5}">
                          <a16:colId xmlns:a16="http://schemas.microsoft.com/office/drawing/2014/main" val="1557997163"/>
                        </a:ext>
                      </a:extLst>
                    </a:gridCol>
                  </a:tblGrid>
                  <a:tr h="354101">
                    <a:tc>
                      <a:txBody>
                        <a:bodyPr/>
                        <a:lstStyle/>
                        <a:p>
                          <a:r>
                            <a:rPr lang="en-GB" sz="1600" b="1" u="none" noProof="0" dirty="0">
                              <a:solidFill>
                                <a:srgbClr val="FFFF00"/>
                              </a:solidFill>
                            </a:rPr>
                            <a:t>Augmented features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MSE (</a:t>
                          </a:r>
                          <a14:m>
                            <m:oMath xmlns:m="http://schemas.openxmlformats.org/officeDocument/2006/math">
                              <m:r>
                                <a:rPr lang="en-GB" sz="1600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oMath>
                          </a14:m>
                          <a:r>
                            <a:rPr lang="en-GB" sz="1600" noProof="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MAE (</a:t>
                          </a:r>
                          <a14:m>
                            <m:oMath xmlns:m="http://schemas.openxmlformats.org/officeDocument/2006/math">
                              <m:r>
                                <a:rPr lang="en-GB" sz="1600" b="1" i="1" noProof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600" b="1" i="1" noProof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en-GB" sz="1600" noProof="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R²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Fitting time (s)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Inference time (</a:t>
                          </a:r>
                          <a:r>
                            <a:rPr lang="en-GB" sz="1600" noProof="0" dirty="0" err="1"/>
                            <a:t>ms</a:t>
                          </a:r>
                          <a:r>
                            <a:rPr lang="en-GB" sz="1600" noProof="0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2532509"/>
                      </a:ext>
                    </a:extLst>
                  </a:tr>
                  <a:tr h="667144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Linear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1,647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2,326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0" u="sng" noProof="0" dirty="0"/>
                            <a:t>0,637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0,047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5717326"/>
                      </a:ext>
                    </a:extLst>
                  </a:tr>
                  <a:tr h="667144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Regularization (linear)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1,647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2,326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0,637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2,187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4561318"/>
                      </a:ext>
                    </a:extLst>
                  </a:tr>
                  <a:tr h="655151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Tree-based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0,110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0,369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0,976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1072,156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0,242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69738"/>
                      </a:ext>
                    </a:extLst>
                  </a:tr>
                  <a:tr h="270564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Non-parametric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0,429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0,737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0,906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0,688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0,019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8370065"/>
                      </a:ext>
                    </a:extLst>
                  </a:tr>
                  <a:tr h="467001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Neural network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0,275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0,672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0,939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none" noProof="0" dirty="0"/>
                            <a:t>953,175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0,018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76286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E3531AC4-48E3-F3D4-FA6A-50D729A926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0354058"/>
                  </p:ext>
                </p:extLst>
              </p:nvPr>
            </p:nvGraphicFramePr>
            <p:xfrm>
              <a:off x="6092456" y="1757060"/>
              <a:ext cx="5911702" cy="373232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435395">
                      <a:extLst>
                        <a:ext uri="{9D8B030D-6E8A-4147-A177-3AD203B41FA5}">
                          <a16:colId xmlns:a16="http://schemas.microsoft.com/office/drawing/2014/main" val="1309978145"/>
                        </a:ext>
                      </a:extLst>
                    </a:gridCol>
                    <a:gridCol w="765544">
                      <a:extLst>
                        <a:ext uri="{9D8B030D-6E8A-4147-A177-3AD203B41FA5}">
                          <a16:colId xmlns:a16="http://schemas.microsoft.com/office/drawing/2014/main" val="1358528571"/>
                        </a:ext>
                      </a:extLst>
                    </a:gridCol>
                    <a:gridCol w="818707">
                      <a:extLst>
                        <a:ext uri="{9D8B030D-6E8A-4147-A177-3AD203B41FA5}">
                          <a16:colId xmlns:a16="http://schemas.microsoft.com/office/drawing/2014/main" val="3262824799"/>
                        </a:ext>
                      </a:extLst>
                    </a:gridCol>
                    <a:gridCol w="672015">
                      <a:extLst>
                        <a:ext uri="{9D8B030D-6E8A-4147-A177-3AD203B41FA5}">
                          <a16:colId xmlns:a16="http://schemas.microsoft.com/office/drawing/2014/main" val="2139816353"/>
                        </a:ext>
                      </a:extLst>
                    </a:gridCol>
                    <a:gridCol w="997297">
                      <a:extLst>
                        <a:ext uri="{9D8B030D-6E8A-4147-A177-3AD203B41FA5}">
                          <a16:colId xmlns:a16="http://schemas.microsoft.com/office/drawing/2014/main" val="1705227543"/>
                        </a:ext>
                      </a:extLst>
                    </a:gridCol>
                    <a:gridCol w="1222744">
                      <a:extLst>
                        <a:ext uri="{9D8B030D-6E8A-4147-A177-3AD203B41FA5}">
                          <a16:colId xmlns:a16="http://schemas.microsoft.com/office/drawing/2014/main" val="1557997163"/>
                        </a:ext>
                      </a:extLst>
                    </a:gridCol>
                  </a:tblGrid>
                  <a:tr h="584645">
                    <a:tc>
                      <a:txBody>
                        <a:bodyPr/>
                        <a:lstStyle/>
                        <a:p>
                          <a:r>
                            <a:rPr lang="en-GB" sz="1600" b="1" u="none" noProof="0" dirty="0">
                              <a:solidFill>
                                <a:srgbClr val="FFFF00"/>
                              </a:solidFill>
                            </a:rPr>
                            <a:t>Augmented features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188095" t="-3125" r="-486508" b="-551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270896" t="-3125" r="-357463" b="-551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R²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Fitting time (s)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Inference time (</a:t>
                          </a:r>
                          <a:r>
                            <a:rPr lang="en-GB" sz="1600" noProof="0" dirty="0" err="1"/>
                            <a:t>ms</a:t>
                          </a:r>
                          <a:r>
                            <a:rPr lang="en-GB" sz="1600" noProof="0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2532509"/>
                      </a:ext>
                    </a:extLst>
                  </a:tr>
                  <a:tr h="667144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Linear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1,647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2,326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i="0" u="sng" noProof="0" dirty="0"/>
                            <a:t>0,637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0,047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5717326"/>
                      </a:ext>
                    </a:extLst>
                  </a:tr>
                  <a:tr h="667144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Regularization (linear)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1,647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2,326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0,637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2,187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4561318"/>
                      </a:ext>
                    </a:extLst>
                  </a:tr>
                  <a:tr h="655151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Tree-based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0,110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0,369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b="1" noProof="0" dirty="0"/>
                            <a:t>0,976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1072,156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sng" noProof="0" dirty="0"/>
                            <a:t>0,242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66973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Non-parametric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0,429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0,737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0,906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0,688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0,019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8370065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Neural network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0,275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0,672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0,939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u="none" noProof="0" dirty="0"/>
                            <a:t>953,175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noProof="0" dirty="0"/>
                            <a:t>0,018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762865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509415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0B20CB45-A970-5796-2EEF-40817A3439E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F6A1D0F1-D0EB-5592-E981-D3AF3E035C1D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SIMULATIONS AND DATA GENERATION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4D5CE47-F315-F6C4-FBC3-43581BEBC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71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46B4BC5-A0A9-0E3F-0D39-005587BA459F}"/>
              </a:ext>
            </a:extLst>
          </p:cNvPr>
          <p:cNvSpPr txBox="1"/>
          <p:nvPr/>
        </p:nvSpPr>
        <p:spPr bwMode="auto">
          <a:xfrm>
            <a:off x="919305" y="817701"/>
            <a:ext cx="6431281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Plasticity</a:t>
            </a:r>
          </a:p>
        </p:txBody>
      </p:sp>
      <p:sp>
        <p:nvSpPr>
          <p:cNvPr id="3" name="ZoneTexte 9">
            <a:extLst>
              <a:ext uri="{FF2B5EF4-FFF2-40B4-BE49-F238E27FC236}">
                <a16:creationId xmlns:a16="http://schemas.microsoft.com/office/drawing/2014/main" id="{5C8E8D06-55B9-3BF5-5FBE-601448E32897}"/>
              </a:ext>
            </a:extLst>
          </p:cNvPr>
          <p:cNvSpPr txBox="1"/>
          <p:nvPr/>
        </p:nvSpPr>
        <p:spPr bwMode="auto">
          <a:xfrm>
            <a:off x="616166" y="1865278"/>
            <a:ext cx="9482873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Metallization layer and wire (Al) : Bilinear Kinematic Hardening :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H. Lu and C. Bailey (2014) Application of nonlinear fatigue damage models in power electronic module wire bond structure under various amplitude loadings, Advances in Manufacturing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Copper : </a:t>
            </a:r>
            <a:r>
              <a:rPr lang="en-GB" sz="2400" noProof="0" dirty="0" err="1">
                <a:latin typeface="Calibri Light"/>
              </a:rPr>
              <a:t>Chaboche</a:t>
            </a:r>
            <a:r>
              <a:rPr lang="en-GB" sz="2400" noProof="0" dirty="0">
                <a:latin typeface="Calibri Light"/>
              </a:rPr>
              <a:t> Kinematic Hardening : 2 modes 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Y. Liu and S. Liu (2014) </a:t>
            </a:r>
            <a:r>
              <a:rPr lang="en-GB" sz="2400" noProof="0" dirty="0" err="1">
                <a:latin typeface="Calibri Light"/>
              </a:rPr>
              <a:t>Modeling</a:t>
            </a:r>
            <a:r>
              <a:rPr lang="en-GB" sz="2400" noProof="0" dirty="0">
                <a:latin typeface="Calibri Light"/>
              </a:rPr>
              <a:t> and simulation of power electronic modules with microchannel coolers for thermo-mechanical performance, Microelectronics Reliability</a:t>
            </a:r>
          </a:p>
        </p:txBody>
      </p:sp>
    </p:spTree>
    <p:extLst>
      <p:ext uri="{BB962C8B-B14F-4D97-AF65-F5344CB8AC3E}">
        <p14:creationId xmlns:p14="http://schemas.microsoft.com/office/powerpoint/2010/main" val="12367270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8CED7C8E-6684-1937-992C-420959B769AB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C795AE52-8BE8-5C99-F84D-50A12A546518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MACHINE LEARNING BEYOND REGRESSION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8A62BEB-9783-7E93-3788-328224201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72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EF8AF00-FFC0-203F-F1ED-5B44C56D6EFB}"/>
              </a:ext>
            </a:extLst>
          </p:cNvPr>
          <p:cNvSpPr txBox="1"/>
          <p:nvPr/>
        </p:nvSpPr>
        <p:spPr bwMode="auto">
          <a:xfrm>
            <a:off x="919305" y="817701"/>
            <a:ext cx="6431281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Transfer learning : challenge</a:t>
            </a:r>
          </a:p>
        </p:txBody>
      </p:sp>
      <p:sp>
        <p:nvSpPr>
          <p:cNvPr id="3" name="ZoneTexte 3">
            <a:extLst>
              <a:ext uri="{FF2B5EF4-FFF2-40B4-BE49-F238E27FC236}">
                <a16:creationId xmlns:a16="http://schemas.microsoft.com/office/drawing/2014/main" id="{DAB118EC-7832-E05F-AB26-0838B1492249}"/>
              </a:ext>
            </a:extLst>
          </p:cNvPr>
          <p:cNvSpPr txBox="1"/>
          <p:nvPr/>
        </p:nvSpPr>
        <p:spPr bwMode="auto">
          <a:xfrm>
            <a:off x="1254585" y="2076267"/>
            <a:ext cx="10154150" cy="2805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Utilize architectures that present a clear hierarchical structure such as radial basis function networks and autoencoders 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GB" sz="2400" noProof="0" dirty="0">
              <a:latin typeface="Calibri Ligh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GB" sz="2400" noProof="0" dirty="0">
              <a:latin typeface="Calibri Ligh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GB" sz="2400" noProof="0" dirty="0"/>
          </a:p>
        </p:txBody>
      </p:sp>
    </p:spTree>
    <p:extLst>
      <p:ext uri="{BB962C8B-B14F-4D97-AF65-F5344CB8AC3E}">
        <p14:creationId xmlns:p14="http://schemas.microsoft.com/office/powerpoint/2010/main" val="32346248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07EFEF52-F208-20CC-A2E4-A00AE38A4F7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6FD699F5-3911-4FE5-F78A-1A1D5F76E370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REGRESSION RESULTS AND ANALYSIS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4130039-7165-F709-62E2-FCB23CCFE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73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363B85D-CAF6-8856-4EF6-CC8A64BE71DD}"/>
              </a:ext>
            </a:extLst>
          </p:cNvPr>
          <p:cNvSpPr txBox="1"/>
          <p:nvPr/>
        </p:nvSpPr>
        <p:spPr bwMode="auto">
          <a:xfrm>
            <a:off x="919305" y="817701"/>
            <a:ext cx="6431281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Consistent models : MSE</a:t>
            </a:r>
          </a:p>
        </p:txBody>
      </p:sp>
      <p:pic>
        <p:nvPicPr>
          <p:cNvPr id="9" name="Picture 8" descr="A graph with blue lines and numbers&#10;&#10;AI-generated content may be incorrect.">
            <a:extLst>
              <a:ext uri="{FF2B5EF4-FFF2-40B4-BE49-F238E27FC236}">
                <a16:creationId xmlns:a16="http://schemas.microsoft.com/office/drawing/2014/main" id="{8BADAC80-0F6E-727D-3CF7-CC85FD9DA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43" y="4315525"/>
            <a:ext cx="2278997" cy="1556972"/>
          </a:xfrm>
          <a:prstGeom prst="rect">
            <a:avLst/>
          </a:prstGeom>
        </p:spPr>
      </p:pic>
      <p:pic>
        <p:nvPicPr>
          <p:cNvPr id="15" name="Picture 14" descr="A graph with a blue line&#10;&#10;AI-generated content may be incorrect.">
            <a:extLst>
              <a:ext uri="{FF2B5EF4-FFF2-40B4-BE49-F238E27FC236}">
                <a16:creationId xmlns:a16="http://schemas.microsoft.com/office/drawing/2014/main" id="{F276DD71-3D81-5473-CE0A-2DA7D6718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805" y="4259660"/>
            <a:ext cx="2559424" cy="1780639"/>
          </a:xfrm>
          <a:prstGeom prst="rect">
            <a:avLst/>
          </a:prstGeom>
        </p:spPr>
      </p:pic>
      <p:pic>
        <p:nvPicPr>
          <p:cNvPr id="17" name="Picture 16" descr="A graph with blue lines and white text&#10;&#10;AI-generated content may be incorrect.">
            <a:extLst>
              <a:ext uri="{FF2B5EF4-FFF2-40B4-BE49-F238E27FC236}">
                <a16:creationId xmlns:a16="http://schemas.microsoft.com/office/drawing/2014/main" id="{977E5288-54EA-0163-BEEB-3699CE375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25" y="2120318"/>
            <a:ext cx="2524935" cy="1694462"/>
          </a:xfrm>
          <a:prstGeom prst="rect">
            <a:avLst/>
          </a:prstGeom>
        </p:spPr>
      </p:pic>
      <p:pic>
        <p:nvPicPr>
          <p:cNvPr id="19" name="Picture 18" descr="A graph with blue lines and numbers&#10;&#10;AI-generated content may be incorrect.">
            <a:extLst>
              <a:ext uri="{FF2B5EF4-FFF2-40B4-BE49-F238E27FC236}">
                <a16:creationId xmlns:a16="http://schemas.microsoft.com/office/drawing/2014/main" id="{A6EAB598-EB89-4317-5F73-6F5A8B9813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8166" y="2120318"/>
            <a:ext cx="2540096" cy="1808675"/>
          </a:xfrm>
          <a:prstGeom prst="rect">
            <a:avLst/>
          </a:prstGeom>
        </p:spPr>
      </p:pic>
      <p:pic>
        <p:nvPicPr>
          <p:cNvPr id="21" name="Picture 20" descr="A graph with blue lines and numbers&#10;&#10;AI-generated content may be incorrect.">
            <a:extLst>
              <a:ext uri="{FF2B5EF4-FFF2-40B4-BE49-F238E27FC236}">
                <a16:creationId xmlns:a16="http://schemas.microsoft.com/office/drawing/2014/main" id="{9C501A3A-D36D-6A16-FF4A-9EB6F98530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1199" y="2058022"/>
            <a:ext cx="2622637" cy="181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77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1008C71-32F9-6075-FF86-8D2656C84A0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B5812AA1-4F46-9EC6-E6D5-E2F3A058AC68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SIMULATIONS AND DATA GENERATION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F6AA0D5-9DED-868F-3883-A359A8B51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7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14FD769-2AC5-69BB-8A5F-A9A577D1054E}"/>
              </a:ext>
            </a:extLst>
          </p:cNvPr>
          <p:cNvSpPr txBox="1"/>
          <p:nvPr/>
        </p:nvSpPr>
        <p:spPr bwMode="auto">
          <a:xfrm>
            <a:off x="919305" y="817701"/>
            <a:ext cx="6431281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Failure mechanism</a:t>
            </a:r>
          </a:p>
        </p:txBody>
      </p:sp>
      <p:sp>
        <p:nvSpPr>
          <p:cNvPr id="10" name="Block Arc 42">
            <a:extLst>
              <a:ext uri="{FF2B5EF4-FFF2-40B4-BE49-F238E27FC236}">
                <a16:creationId xmlns:a16="http://schemas.microsoft.com/office/drawing/2014/main" id="{3F605988-7E46-6E79-1E1E-D9EE496C0B81}"/>
              </a:ext>
            </a:extLst>
          </p:cNvPr>
          <p:cNvSpPr/>
          <p:nvPr/>
        </p:nvSpPr>
        <p:spPr bwMode="auto">
          <a:xfrm flipH="1">
            <a:off x="11527856" y="49667"/>
            <a:ext cx="503836" cy="492660"/>
          </a:xfrm>
          <a:prstGeom prst="blockArc">
            <a:avLst>
              <a:gd name="adj1" fmla="val 13030890"/>
              <a:gd name="adj2" fmla="val 16331239"/>
              <a:gd name="adj3" fmla="val 8827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Oval 41">
            <a:extLst>
              <a:ext uri="{FF2B5EF4-FFF2-40B4-BE49-F238E27FC236}">
                <a16:creationId xmlns:a16="http://schemas.microsoft.com/office/drawing/2014/main" id="{6C84B079-F229-8F7F-F4DA-ED881EBCA9C3}"/>
              </a:ext>
            </a:extLst>
          </p:cNvPr>
          <p:cNvSpPr/>
          <p:nvPr/>
        </p:nvSpPr>
        <p:spPr bwMode="auto">
          <a:xfrm>
            <a:off x="11552016" y="73377"/>
            <a:ext cx="466445" cy="45609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6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22933D5-9590-4F48-D7EE-D381CB36DF49}"/>
              </a:ext>
            </a:extLst>
          </p:cNvPr>
          <p:cNvGrpSpPr/>
          <p:nvPr/>
        </p:nvGrpSpPr>
        <p:grpSpPr>
          <a:xfrm>
            <a:off x="7572723" y="2508240"/>
            <a:ext cx="4438650" cy="2253833"/>
            <a:chOff x="7572723" y="2508240"/>
            <a:chExt cx="4438650" cy="2253833"/>
          </a:xfrm>
        </p:grpSpPr>
        <p:sp>
          <p:nvSpPr>
            <p:cNvPr id="12" name="TextShape 3">
              <a:extLst>
                <a:ext uri="{FF2B5EF4-FFF2-40B4-BE49-F238E27FC236}">
                  <a16:creationId xmlns:a16="http://schemas.microsoft.com/office/drawing/2014/main" id="{EEABB969-7B33-8A18-ECBB-7988BC2DB58B}"/>
                </a:ext>
              </a:extLst>
            </p:cNvPr>
            <p:cNvSpPr/>
            <p:nvPr/>
          </p:nvSpPr>
          <p:spPr bwMode="auto">
            <a:xfrm>
              <a:off x="7572723" y="4320470"/>
              <a:ext cx="4438650" cy="441603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000" b="0" strike="noStrike" spc="-1" noProof="0" dirty="0">
                  <a:solidFill>
                    <a:srgbClr val="000000"/>
                  </a:solidFill>
                  <a:latin typeface="+mj-lt"/>
                  <a:ea typeface="DejaVu Sans"/>
                </a:rPr>
                <a:t>Architecture of a power module</a:t>
              </a:r>
            </a:p>
          </p:txBody>
        </p:sp>
        <p:pic>
          <p:nvPicPr>
            <p:cNvPr id="5" name="Picture 4" descr="A diagram of a structure&#10;&#10;AI-generated content may be incorrect.">
              <a:extLst>
                <a:ext uri="{FF2B5EF4-FFF2-40B4-BE49-F238E27FC236}">
                  <a16:creationId xmlns:a16="http://schemas.microsoft.com/office/drawing/2014/main" id="{7D597B84-FC8B-76ED-99B1-D05C6F409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75083" y="2508240"/>
              <a:ext cx="4233931" cy="1869444"/>
            </a:xfrm>
            <a:prstGeom prst="rect">
              <a:avLst/>
            </a:prstGeom>
          </p:spPr>
        </p:pic>
      </p:grpSp>
      <p:sp>
        <p:nvSpPr>
          <p:cNvPr id="3" name="ZoneTexte 9">
            <a:extLst>
              <a:ext uri="{FF2B5EF4-FFF2-40B4-BE49-F238E27FC236}">
                <a16:creationId xmlns:a16="http://schemas.microsoft.com/office/drawing/2014/main" id="{479C6D8E-4711-3500-7F4C-AF4B37489E14}"/>
              </a:ext>
            </a:extLst>
          </p:cNvPr>
          <p:cNvSpPr txBox="1"/>
          <p:nvPr/>
        </p:nvSpPr>
        <p:spPr bwMode="auto">
          <a:xfrm>
            <a:off x="626327" y="2291998"/>
            <a:ext cx="5784634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Initiation of a crack due to subsequent loading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5075761-393E-53CE-D33B-061E93FE37DE}"/>
              </a:ext>
            </a:extLst>
          </p:cNvPr>
          <p:cNvSpPr/>
          <p:nvPr/>
        </p:nvSpPr>
        <p:spPr>
          <a:xfrm>
            <a:off x="9347933" y="3305750"/>
            <a:ext cx="142710" cy="123250"/>
          </a:xfrm>
          <a:prstGeom prst="ellipse">
            <a:avLst/>
          </a:prstGeom>
          <a:solidFill>
            <a:srgbClr val="1F4E7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solidFill>
                <a:srgbClr val="1F4E79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0A85907-08BA-9AE5-1506-2166D6B7931A}"/>
              </a:ext>
            </a:extLst>
          </p:cNvPr>
          <p:cNvCxnSpPr>
            <a:cxnSpLocks/>
            <a:stCxn id="15" idx="0"/>
          </p:cNvCxnSpPr>
          <p:nvPr/>
        </p:nvCxnSpPr>
        <p:spPr>
          <a:xfrm rot="16200000" flipH="1" flipV="1">
            <a:off x="7084003" y="2205986"/>
            <a:ext cx="1235521" cy="3435048"/>
          </a:xfrm>
          <a:prstGeom prst="bentConnector4">
            <a:avLst>
              <a:gd name="adj1" fmla="val -18502"/>
              <a:gd name="adj2" fmla="val 5103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white rectangular object with black text&#10;&#10;AI-generated content may be incorrect.">
            <a:extLst>
              <a:ext uri="{FF2B5EF4-FFF2-40B4-BE49-F238E27FC236}">
                <a16:creationId xmlns:a16="http://schemas.microsoft.com/office/drawing/2014/main" id="{0626127D-5DE5-ABAF-1B91-D8E51E79EFE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839" y="3631996"/>
            <a:ext cx="4027896" cy="137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802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8FF4A53F-3436-A764-03DA-61452FCB703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" name="Picture 15" descr="A blue and white rectangle with arrows&#10;&#10;AI-generated content may be incorrect.">
            <a:extLst>
              <a:ext uri="{FF2B5EF4-FFF2-40B4-BE49-F238E27FC236}">
                <a16:creationId xmlns:a16="http://schemas.microsoft.com/office/drawing/2014/main" id="{130B7F0E-6992-FF13-912D-30F5F20EEFA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83839" y="3658481"/>
            <a:ext cx="4095160" cy="1323975"/>
          </a:xfrm>
          <a:prstGeom prst="rect">
            <a:avLst/>
          </a:prstGeo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050D62AE-5250-3BD9-D3A1-B2BF461C92BC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noProof="0" dirty="0"/>
              <a:t>SIMULATIONS AND DATA GENERATION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CC20327-4643-0C1C-ABA9-2402EF3CC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91D6902-461B-0740-9872-CBE2385BB7C3}" type="slidenum">
              <a:rPr lang="en-GB" noProof="0" smtClean="0"/>
              <a:t>8</a:t>
            </a:fld>
            <a:endParaRPr lang="en-GB" noProof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FD55FB-C44D-438C-FDD6-3C8D00DA3FE8}"/>
              </a:ext>
            </a:extLst>
          </p:cNvPr>
          <p:cNvSpPr txBox="1"/>
          <p:nvPr/>
        </p:nvSpPr>
        <p:spPr bwMode="auto">
          <a:xfrm>
            <a:off x="919305" y="817701"/>
            <a:ext cx="6431281" cy="93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sz="3200" noProof="0" dirty="0">
                <a:solidFill>
                  <a:srgbClr val="1F4E79"/>
                </a:solidFill>
                <a:latin typeface="Calibri Light"/>
              </a:rPr>
              <a:t>Failure mechanism</a:t>
            </a:r>
          </a:p>
        </p:txBody>
      </p:sp>
      <p:sp>
        <p:nvSpPr>
          <p:cNvPr id="10" name="Block Arc 42">
            <a:extLst>
              <a:ext uri="{FF2B5EF4-FFF2-40B4-BE49-F238E27FC236}">
                <a16:creationId xmlns:a16="http://schemas.microsoft.com/office/drawing/2014/main" id="{FFABD407-2E15-6EAB-8023-1FA815601FA3}"/>
              </a:ext>
            </a:extLst>
          </p:cNvPr>
          <p:cNvSpPr/>
          <p:nvPr/>
        </p:nvSpPr>
        <p:spPr bwMode="auto">
          <a:xfrm flipH="1">
            <a:off x="11527856" y="49667"/>
            <a:ext cx="503836" cy="492660"/>
          </a:xfrm>
          <a:prstGeom prst="blockArc">
            <a:avLst>
              <a:gd name="adj1" fmla="val 11716283"/>
              <a:gd name="adj2" fmla="val 16331239"/>
              <a:gd name="adj3" fmla="val 8827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Oval 41">
            <a:extLst>
              <a:ext uri="{FF2B5EF4-FFF2-40B4-BE49-F238E27FC236}">
                <a16:creationId xmlns:a16="http://schemas.microsoft.com/office/drawing/2014/main" id="{77FC7A9A-F3C7-B94F-4841-EC103A506AC3}"/>
              </a:ext>
            </a:extLst>
          </p:cNvPr>
          <p:cNvSpPr/>
          <p:nvPr/>
        </p:nvSpPr>
        <p:spPr bwMode="auto">
          <a:xfrm>
            <a:off x="11552016" y="73377"/>
            <a:ext cx="466445" cy="45609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600" noProof="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C4B1B65-5599-F468-B855-5F47FF16DA2F}"/>
              </a:ext>
            </a:extLst>
          </p:cNvPr>
          <p:cNvGrpSpPr/>
          <p:nvPr/>
        </p:nvGrpSpPr>
        <p:grpSpPr>
          <a:xfrm>
            <a:off x="7572723" y="2508240"/>
            <a:ext cx="4438650" cy="2253833"/>
            <a:chOff x="7572723" y="2508240"/>
            <a:chExt cx="4438650" cy="2253833"/>
          </a:xfrm>
        </p:grpSpPr>
        <p:sp>
          <p:nvSpPr>
            <p:cNvPr id="12" name="TextShape 3">
              <a:extLst>
                <a:ext uri="{FF2B5EF4-FFF2-40B4-BE49-F238E27FC236}">
                  <a16:creationId xmlns:a16="http://schemas.microsoft.com/office/drawing/2014/main" id="{9A38D689-D1D5-38EC-8273-71FDA579ED9F}"/>
                </a:ext>
              </a:extLst>
            </p:cNvPr>
            <p:cNvSpPr/>
            <p:nvPr/>
          </p:nvSpPr>
          <p:spPr bwMode="auto">
            <a:xfrm>
              <a:off x="7572723" y="4320470"/>
              <a:ext cx="4438650" cy="441603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000" b="0" strike="noStrike" spc="-1" noProof="0" dirty="0">
                  <a:solidFill>
                    <a:srgbClr val="000000"/>
                  </a:solidFill>
                  <a:latin typeface="+mj-lt"/>
                  <a:ea typeface="DejaVu Sans"/>
                </a:rPr>
                <a:t>Architecture of a power module</a:t>
              </a:r>
            </a:p>
          </p:txBody>
        </p:sp>
        <p:pic>
          <p:nvPicPr>
            <p:cNvPr id="5" name="Picture 4" descr="A diagram of a structure&#10;&#10;AI-generated content may be incorrect.">
              <a:extLst>
                <a:ext uri="{FF2B5EF4-FFF2-40B4-BE49-F238E27FC236}">
                  <a16:creationId xmlns:a16="http://schemas.microsoft.com/office/drawing/2014/main" id="{2F76FAAA-3799-ACE0-8F12-D965D7836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75083" y="2508240"/>
              <a:ext cx="4233931" cy="1869444"/>
            </a:xfrm>
            <a:prstGeom prst="rect">
              <a:avLst/>
            </a:prstGeom>
          </p:spPr>
        </p:pic>
      </p:grpSp>
      <p:sp>
        <p:nvSpPr>
          <p:cNvPr id="3" name="ZoneTexte 9">
            <a:extLst>
              <a:ext uri="{FF2B5EF4-FFF2-40B4-BE49-F238E27FC236}">
                <a16:creationId xmlns:a16="http://schemas.microsoft.com/office/drawing/2014/main" id="{690CA43B-7E0F-918C-D16F-7DF143B80874}"/>
              </a:ext>
            </a:extLst>
          </p:cNvPr>
          <p:cNvSpPr txBox="1"/>
          <p:nvPr/>
        </p:nvSpPr>
        <p:spPr bwMode="auto">
          <a:xfrm>
            <a:off x="626327" y="2291998"/>
            <a:ext cx="5784634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 noProof="0" dirty="0">
                <a:latin typeface="Calibri Light"/>
              </a:rPr>
              <a:t>Crack propagation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EA0CC7-642C-09EF-8852-6CE26BF964F0}"/>
              </a:ext>
            </a:extLst>
          </p:cNvPr>
          <p:cNvSpPr/>
          <p:nvPr/>
        </p:nvSpPr>
        <p:spPr>
          <a:xfrm>
            <a:off x="9347933" y="3305750"/>
            <a:ext cx="142710" cy="123250"/>
          </a:xfrm>
          <a:prstGeom prst="ellipse">
            <a:avLst/>
          </a:prstGeom>
          <a:solidFill>
            <a:srgbClr val="1F4E7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solidFill>
                <a:srgbClr val="1F4E79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A439159-44C8-EC6E-BA16-F2258FAF9A88}"/>
              </a:ext>
            </a:extLst>
          </p:cNvPr>
          <p:cNvCxnSpPr>
            <a:cxnSpLocks/>
            <a:stCxn id="15" idx="0"/>
          </p:cNvCxnSpPr>
          <p:nvPr/>
        </p:nvCxnSpPr>
        <p:spPr>
          <a:xfrm rot="16200000" flipH="1" flipV="1">
            <a:off x="7084003" y="2205986"/>
            <a:ext cx="1235521" cy="3435048"/>
          </a:xfrm>
          <a:prstGeom prst="bentConnector4">
            <a:avLst>
              <a:gd name="adj1" fmla="val -18502"/>
              <a:gd name="adj2" fmla="val 5103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0719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4249</TotalTime>
  <Words>2740</Words>
  <Application>Microsoft Office PowerPoint</Application>
  <DocSecurity>0</DocSecurity>
  <PresentationFormat>Widescreen</PresentationFormat>
  <Paragraphs>715</Paragraphs>
  <Slides>74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1" baseType="lpstr">
      <vt:lpstr>Aptos</vt:lpstr>
      <vt:lpstr>Arial</vt:lpstr>
      <vt:lpstr>Calibri</vt:lpstr>
      <vt:lpstr>Calibri Light</vt:lpstr>
      <vt:lpstr>Cambria Math</vt:lpstr>
      <vt:lpstr>Roboto</vt:lpstr>
      <vt:lpstr>Thème Office</vt:lpstr>
      <vt:lpstr>PowerPoint Presentation</vt:lpstr>
      <vt:lpstr>OUTLINE</vt:lpstr>
      <vt:lpstr>INTRODUCTION</vt:lpstr>
      <vt:lpstr>INTRODUCTION</vt:lpstr>
      <vt:lpstr>OUTLINE</vt:lpstr>
      <vt:lpstr>SIMULATIONS AND DATA GENERATION</vt:lpstr>
      <vt:lpstr>SIMULATIONS AND DATA GENERATION</vt:lpstr>
      <vt:lpstr>SIMULATIONS AND DATA GENERATION</vt:lpstr>
      <vt:lpstr>SIMULATIONS AND DATA GENERATION</vt:lpstr>
      <vt:lpstr>SIMULATIONS AND DATA GENERATION</vt:lpstr>
      <vt:lpstr>SIMULATIONS AND DATA GENERATION</vt:lpstr>
      <vt:lpstr>SIMULATIONS AND DATA GENERATION</vt:lpstr>
      <vt:lpstr>SIMULATIONS AND DATA GENERATION</vt:lpstr>
      <vt:lpstr>SIMULATIONS AND DATA GENERATION</vt:lpstr>
      <vt:lpstr>SIMULATIONS AND DATA GENERATION</vt:lpstr>
      <vt:lpstr>SIMULATIONS AND DATA GENERATION</vt:lpstr>
      <vt:lpstr>OUTLINE</vt:lpstr>
      <vt:lpstr>REGRESSION RESULTS AND ANALYSIS</vt:lpstr>
      <vt:lpstr>REGRESSION RESULTS AND ANALYSIS</vt:lpstr>
      <vt:lpstr>REGRESSION RESULTS AND ANALYSIS</vt:lpstr>
      <vt:lpstr>REGRESSION RESULTS AND ANALYSIS</vt:lpstr>
      <vt:lpstr>REGRESSION RESULTS AND ANALYSIS</vt:lpstr>
      <vt:lpstr>REGRESSION RESULTS AND ANALYSIS</vt:lpstr>
      <vt:lpstr>REGRESSION RESULTS AND ANALYSIS</vt:lpstr>
      <vt:lpstr>REGRESSION RESULTS AND ANALYSIS</vt:lpstr>
      <vt:lpstr>REGRESSION RESULTS AND ANALYSIS</vt:lpstr>
      <vt:lpstr>REGRESSION RESULTS AND ANALYSIS</vt:lpstr>
      <vt:lpstr>REGRESSION RESULTS AND ANALYSIS</vt:lpstr>
      <vt:lpstr>REGRESSION RESULTS AND ANALYSIS</vt:lpstr>
      <vt:lpstr>REGRESSION RESULTS AND ANALYSIS</vt:lpstr>
      <vt:lpstr>REGRESSION RESULTS AND ANALYSIS</vt:lpstr>
      <vt:lpstr>REGRESSION RESULTS AND ANALYSIS</vt:lpstr>
      <vt:lpstr>REGRESSION RESULTS AND ANALYSIS</vt:lpstr>
      <vt:lpstr>REGRESSION RESULTS AND ANALYSIS</vt:lpstr>
      <vt:lpstr>OUTLINE</vt:lpstr>
      <vt:lpstr>MACHINE LEARNING BEYOND REGRESSION</vt:lpstr>
      <vt:lpstr>MACHINE LEARNING BEYOND REGRESSION</vt:lpstr>
      <vt:lpstr>MACHINE LEARNING BEYOND REGRESSION</vt:lpstr>
      <vt:lpstr>MACHINE LEARNING BEYOND REGRESSION</vt:lpstr>
      <vt:lpstr>MACHINE LEARNING BEYOND REGRESSION</vt:lpstr>
      <vt:lpstr>MACHINE LEARNING BEYOND REGRESSION</vt:lpstr>
      <vt:lpstr>MACHINE LEARNING BEYOND REGRESSION</vt:lpstr>
      <vt:lpstr>MACHINE LEARNING BEYOND REGRESSION</vt:lpstr>
      <vt:lpstr>MACHINE LEARNING BEYOND REGRESSION</vt:lpstr>
      <vt:lpstr>OUTLINE</vt:lpstr>
      <vt:lpstr>CONCLUSION</vt:lpstr>
      <vt:lpstr>CONCLUSION</vt:lpstr>
      <vt:lpstr>PowerPoint Presentation</vt:lpstr>
      <vt:lpstr>REFERENCES</vt:lpstr>
      <vt:lpstr>MACHINE LEARNING BEYOND REGRESSION</vt:lpstr>
      <vt:lpstr>MACHINE LEARNING BEYOND REGRESSION</vt:lpstr>
      <vt:lpstr>MACHINE LEARNING BEYOND REGRESSION</vt:lpstr>
      <vt:lpstr>SIMULATIONS AND DATA GENERATION</vt:lpstr>
      <vt:lpstr>SIMULATIONS AND DATA GENERATION</vt:lpstr>
      <vt:lpstr>SIMULATIONS AND DATA GENERATION</vt:lpstr>
      <vt:lpstr>INTRODUCTION</vt:lpstr>
      <vt:lpstr>INTRODUCTION</vt:lpstr>
      <vt:lpstr>INTRODUCTION</vt:lpstr>
      <vt:lpstr>INTRODUCTION</vt:lpstr>
      <vt:lpstr>REGRESSION RESULTS AND ANALYSIS</vt:lpstr>
      <vt:lpstr>REGRESSION RESULTS AND ANALYSIS</vt:lpstr>
      <vt:lpstr>REGRESSION RESULTS AND ANALYSIS</vt:lpstr>
      <vt:lpstr>REGRESSION RESULTS AND ANALYSIS</vt:lpstr>
      <vt:lpstr>REGRESSION RESULTS AND ANALYSIS</vt:lpstr>
      <vt:lpstr>REGRESSION RESULTS AND ANALYSIS</vt:lpstr>
      <vt:lpstr>REGRESSION RESULTS AND ANALYSIS</vt:lpstr>
      <vt:lpstr>SIMULATIONS AND DATA GENERATION</vt:lpstr>
      <vt:lpstr>USE CASE</vt:lpstr>
      <vt:lpstr>SIMULATIONS AND DATA GENERATION</vt:lpstr>
      <vt:lpstr>SIMULATIONS AND DATA GENERATION</vt:lpstr>
      <vt:lpstr>REGRESSION RESULTS AND ANALYSIS</vt:lpstr>
      <vt:lpstr>SIMULATIONS AND DATA GENERATION</vt:lpstr>
      <vt:lpstr>MACHINE LEARNING BEYOND REGRESSION</vt:lpstr>
      <vt:lpstr>REGRESSION RESULTS AND ANALYSIS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Zoubir Khatir</dc:creator>
  <cp:keywords/>
  <dc:description/>
  <cp:lastModifiedBy>lux jamil</cp:lastModifiedBy>
  <cp:revision>61</cp:revision>
  <dcterms:created xsi:type="dcterms:W3CDTF">2023-09-21T14:55:25Z</dcterms:created>
  <dcterms:modified xsi:type="dcterms:W3CDTF">2025-02-17T19:42:49Z</dcterms:modified>
  <cp:category/>
  <dc:identifier/>
  <cp:contentStatus/>
  <dc:language/>
  <cp:version/>
</cp:coreProperties>
</file>